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5"/>
  </p:notesMasterIdLst>
  <p:sldIdLst>
    <p:sldId id="256" r:id="rId2"/>
    <p:sldId id="298" r:id="rId3"/>
    <p:sldId id="378" r:id="rId4"/>
    <p:sldId id="379" r:id="rId5"/>
    <p:sldId id="380" r:id="rId6"/>
    <p:sldId id="381" r:id="rId7"/>
    <p:sldId id="310" r:id="rId8"/>
    <p:sldId id="355" r:id="rId9"/>
    <p:sldId id="313" r:id="rId10"/>
    <p:sldId id="312" r:id="rId11"/>
    <p:sldId id="382" r:id="rId12"/>
    <p:sldId id="383" r:id="rId13"/>
    <p:sldId id="384" r:id="rId14"/>
    <p:sldId id="385" r:id="rId15"/>
    <p:sldId id="386" r:id="rId16"/>
    <p:sldId id="388" r:id="rId17"/>
    <p:sldId id="389" r:id="rId18"/>
    <p:sldId id="390" r:id="rId19"/>
    <p:sldId id="392" r:id="rId20"/>
    <p:sldId id="393" r:id="rId21"/>
    <p:sldId id="396" r:id="rId22"/>
    <p:sldId id="394" r:id="rId23"/>
    <p:sldId id="395" r:id="rId24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8A3E"/>
    <a:srgbClr val="0000FF"/>
    <a:srgbClr val="D60093"/>
    <a:srgbClr val="009900"/>
    <a:srgbClr val="4FB808"/>
    <a:srgbClr val="FCF600"/>
    <a:srgbClr val="FA3F1A"/>
    <a:srgbClr val="FFFF00"/>
    <a:srgbClr val="08B408"/>
    <a:srgbClr val="EAB2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566" autoAdjust="0"/>
    <p:restoredTop sz="99396" autoAdjust="0"/>
  </p:normalViewPr>
  <p:slideViewPr>
    <p:cSldViewPr>
      <p:cViewPr varScale="1">
        <p:scale>
          <a:sx n="88" d="100"/>
          <a:sy n="88" d="100"/>
        </p:scale>
        <p:origin x="-1138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1"/>
  <c:chart>
    <c:plotArea>
      <c:layout>
        <c:manualLayout>
          <c:layoutTarget val="inner"/>
          <c:xMode val="edge"/>
          <c:yMode val="edge"/>
          <c:x val="8.6773033885745379E-2"/>
          <c:y val="2.9144037328845802E-2"/>
          <c:w val="0.74116711315498662"/>
          <c:h val="0.94656926489711557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7030A0"/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298910.85800000001</c:v>
                </c:pt>
                <c:pt idx="1">
                  <c:v>237783.48</c:v>
                </c:pt>
                <c:pt idx="2">
                  <c:v>251119.53599999999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DC0-4A58-817E-BA0499A4AF5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Доходы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275431.44799999997</c:v>
                </c:pt>
                <c:pt idx="1">
                  <c:v>237783.48</c:v>
                </c:pt>
                <c:pt idx="2">
                  <c:v>251119.53599999999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DC0-4A58-817E-BA0499A4AF57}"/>
            </c:ext>
          </c:extLst>
        </c:ser>
        <c:axId val="64172416"/>
        <c:axId val="64173952"/>
      </c:barChart>
      <c:catAx>
        <c:axId val="6417241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>
                <a:ln>
                  <a:solidFill>
                    <a:srgbClr val="008A3E"/>
                  </a:solidFill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4173952"/>
        <c:crosses val="autoZero"/>
        <c:auto val="1"/>
        <c:lblAlgn val="ctr"/>
        <c:lblOffset val="100"/>
      </c:catAx>
      <c:valAx>
        <c:axId val="64173952"/>
        <c:scaling>
          <c:orientation val="minMax"/>
        </c:scaling>
        <c:delete val="1"/>
        <c:axPos val="l"/>
        <c:numFmt formatCode="General" sourceLinked="1"/>
        <c:tickLblPos val="none"/>
        <c:crossAx val="641724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399867722471656"/>
          <c:y val="0.52509293964660009"/>
          <c:w val="0.13875204686839898"/>
          <c:h val="0.12500650195058488"/>
        </c:manualLayout>
      </c:layout>
      <c:txPr>
        <a:bodyPr/>
        <a:lstStyle/>
        <a:p>
          <a:pPr>
            <a:defRPr b="1">
              <a:ln>
                <a:solidFill>
                  <a:srgbClr val="008A3E"/>
                </a:solidFill>
              </a:ln>
              <a:solidFill>
                <a:srgbClr val="008A3E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1"/>
  <c:chart>
    <c:autoTitleDeleted val="1"/>
    <c:view3D>
      <c:rotX val="60"/>
      <c:perspective val="0"/>
    </c:view3D>
    <c:plotArea>
      <c:layout>
        <c:manualLayout>
          <c:layoutTarget val="inner"/>
          <c:xMode val="edge"/>
          <c:yMode val="edge"/>
          <c:x val="4.9343141281957457E-2"/>
          <c:y val="3.1123992758975143E-2"/>
          <c:w val="0.53971373211335361"/>
          <c:h val="0.8651293647111106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 prstMaterial="dkEdge">
              <a:bevelT w="63500" h="25400"/>
              <a:bevelB/>
            </a:sp3d>
          </c:spPr>
          <c:dPt>
            <c:idx val="0"/>
            <c:spPr>
              <a:solidFill>
                <a:srgbClr val="FF00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dkEdge">
                <a:bevelT w="63500" h="25400"/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9375-4F07-926B-BD29EF32D6E7}"/>
              </c:ext>
            </c:extLst>
          </c:dPt>
          <c:dPt>
            <c:idx val="1"/>
            <c:spPr>
              <a:solidFill>
                <a:srgbClr val="008A3E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dkEdge">
                <a:bevelT w="63500" h="25400"/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375-4F07-926B-BD29EF32D6E7}"/>
              </c:ext>
            </c:extLst>
          </c:dPt>
          <c:dPt>
            <c:idx val="2"/>
            <c:spPr>
              <a:solidFill>
                <a:srgbClr val="FFFF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dkEdge">
                <a:bevelT w="63500" h="25400"/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9375-4F07-926B-BD29EF32D6E7}"/>
              </c:ext>
            </c:extLst>
          </c:dPt>
          <c:cat>
            <c:strRef>
              <c:f>Лист1!$A$2:$A$4</c:f>
              <c:strCache>
                <c:ptCount val="3"/>
                <c:pt idx="0">
                  <c:v>Безвозмездные поступления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40083.101999999999</c:v>
                </c:pt>
                <c:pt idx="1">
                  <c:v>216898.14</c:v>
                </c:pt>
                <c:pt idx="2" formatCode="General">
                  <c:v>18450.205999999998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375-4F07-926B-BD29EF32D6E7}"/>
            </c:ext>
          </c:extLst>
        </c:ser>
      </c:pie3DChart>
    </c:plotArea>
    <c:legend>
      <c:legendPos val="r"/>
      <c:layout>
        <c:manualLayout>
          <c:xMode val="edge"/>
          <c:yMode val="edge"/>
          <c:x val="0.66752521891044858"/>
          <c:y val="0.48390170699988477"/>
          <c:w val="0.30011344305270882"/>
          <c:h val="0.35381117784299287"/>
        </c:manualLayout>
      </c:layout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spPr>
    <a:effectLst>
      <a:outerShdw blurRad="50800" dist="50800" dir="5400000" algn="ctr" rotWithShape="0">
        <a:schemeClr val="bg1"/>
      </a:outerShdw>
    </a:effectLst>
  </c:spPr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5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"/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A0F5-4949-8740-E2A3532A236A}"/>
              </c:ext>
            </c:extLst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0F5-4949-8740-E2A3532A236A}"/>
              </c:ext>
            </c:extLst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A0F5-4949-8740-E2A3532A236A}"/>
              </c:ext>
            </c:extLst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0F5-4949-8740-E2A3532A236A}"/>
              </c:ext>
            </c:extLst>
          </c:dPt>
          <c:dPt>
            <c:idx val="4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A0F5-4949-8740-E2A3532A236A}"/>
              </c:ext>
            </c:extLst>
          </c:dPt>
          <c:dPt>
            <c:idx val="5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0F5-4949-8740-E2A3532A236A}"/>
              </c:ext>
            </c:extLst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A0F5-4949-8740-E2A3532A236A}"/>
              </c:ext>
            </c:extLst>
          </c:dPt>
          <c:dLbls>
            <c:dLbl>
              <c:idx val="0"/>
              <c:layout>
                <c:manualLayout>
                  <c:x val="3.0672920400148852E-3"/>
                  <c:y val="-0.11671497284615479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 на доходы с физических лиц</a:t>
                    </a:r>
                  </a:p>
                  <a:p>
                    <a:r>
                      <a:rPr lang="ru-RU" dirty="0"/>
                      <a:t> </a:t>
                    </a:r>
                    <a:r>
                      <a:rPr lang="ru-RU" dirty="0" smtClean="0"/>
                      <a:t>97 042,0 </a:t>
                    </a:r>
                    <a:r>
                      <a:rPr lang="ru-RU" dirty="0"/>
                      <a:t>тыс.руб.
</a:t>
                    </a:r>
                    <a:r>
                      <a:rPr lang="ru-RU" dirty="0" smtClean="0"/>
                      <a:t>44,7%</a:t>
                    </a:r>
                    <a:endParaRPr lang="ru-RU" dirty="0"/>
                  </a:p>
                </c:rich>
              </c:tx>
              <c:dLblPos val="ctr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A0F5-4949-8740-E2A3532A236A}"/>
                </c:ext>
              </c:extLst>
            </c:dLbl>
            <c:dLbl>
              <c:idx val="1"/>
              <c:layout>
                <c:manualLayout>
                  <c:x val="-9.4340725426643415E-2"/>
                  <c:y val="-0.20527947875072705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Акцизы </a:t>
                    </a:r>
                    <a:r>
                      <a:rPr lang="ru-RU" dirty="0" smtClean="0"/>
                      <a:t>2 882,140 </a:t>
                    </a:r>
                    <a:r>
                      <a:rPr lang="ru-RU" dirty="0"/>
                      <a:t>тыс.руб.
</a:t>
                    </a:r>
                    <a:r>
                      <a:rPr lang="ru-RU" dirty="0" smtClean="0"/>
                      <a:t>1,3%</a:t>
                    </a:r>
                    <a:endParaRPr lang="ru-RU" dirty="0"/>
                  </a:p>
                </c:rich>
              </c:tx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0F5-4949-8740-E2A3532A236A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0F5-4949-8740-E2A3532A236A}"/>
                </c:ext>
              </c:extLst>
            </c:dLbl>
            <c:dLbl>
              <c:idx val="3"/>
              <c:layout>
                <c:manualLayout>
                  <c:x val="-0.15724714162194539"/>
                  <c:y val="-4.9236563584438328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 на имущество </a:t>
                    </a:r>
                    <a:r>
                      <a:rPr lang="ru-RU" dirty="0" smtClean="0"/>
                      <a:t>8 582,0 </a:t>
                    </a:r>
                    <a:r>
                      <a:rPr lang="ru-RU" dirty="0"/>
                      <a:t>тыс.руб.
</a:t>
                    </a:r>
                    <a:r>
                      <a:rPr lang="ru-RU" dirty="0" smtClean="0"/>
                      <a:t>4,0%</a:t>
                    </a:r>
                    <a:endParaRPr lang="ru-RU" dirty="0"/>
                  </a:p>
                </c:rich>
              </c:tx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A0F5-4949-8740-E2A3532A236A}"/>
                </c:ext>
              </c:extLst>
            </c:dLbl>
            <c:dLbl>
              <c:idx val="4"/>
              <c:layout>
                <c:manualLayout>
                  <c:x val="-2.7605628360133899E-2"/>
                  <c:y val="-7.7809981897436235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земельный налог с организаций 56 032,0 тыс.руб.
</a:t>
                    </a:r>
                    <a:r>
                      <a:rPr lang="ru-RU" dirty="0" smtClean="0"/>
                      <a:t>25,8%</a:t>
                    </a:r>
                    <a:endParaRPr lang="ru-RU" dirty="0"/>
                  </a:p>
                </c:rich>
              </c:tx>
              <c:dLblPos val="ctr"/>
              <c:showCatName val="1"/>
              <c:showPercent val="1"/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0F5-4949-8740-E2A3532A236A}"/>
                </c:ext>
              </c:extLst>
            </c:dLbl>
            <c:dLbl>
              <c:idx val="6"/>
              <c:layout>
                <c:manualLayout>
                  <c:x val="5.2143360882607293E-2"/>
                  <c:y val="0.1626869890273637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земельный налог с физических лиц </a:t>
                    </a:r>
                    <a:r>
                      <a:rPr lang="ru-RU" dirty="0" smtClean="0"/>
                      <a:t>52100,0 </a:t>
                    </a:r>
                    <a:r>
                      <a:rPr lang="ru-RU" dirty="0"/>
                      <a:t>тыс.руб.
</a:t>
                    </a:r>
                    <a:r>
                      <a:rPr lang="ru-RU" dirty="0" smtClean="0"/>
                      <a:t>24,0</a:t>
                    </a:r>
                    <a:r>
                      <a:rPr lang="ru-RU" dirty="0"/>
                      <a:t>%</a:t>
                    </a:r>
                  </a:p>
                </c:rich>
              </c:tx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A0F5-4949-8740-E2A3532A236A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solidFill>
                  <a:srgbClr val="00B05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bg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CatName val="1"/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Налог на доходы с физических лиц 97 042,0 тыс.руб.</c:v>
                </c:pt>
                <c:pt idx="1">
                  <c:v>Акцизы 2 882,140 тыс.руб.</c:v>
                </c:pt>
                <c:pt idx="2">
                  <c:v>единый сельскохозяйственный налог 250,0 тыс.руб.</c:v>
                </c:pt>
                <c:pt idx="3">
                  <c:v>налог на имущество 8 582,0 тыс.руб.</c:v>
                </c:pt>
                <c:pt idx="4">
                  <c:v>земельный налог с организаций 56 032,0 тыс.руб.</c:v>
                </c:pt>
                <c:pt idx="5">
                  <c:v>государственная пошлина 10,0 тыс.руб.</c:v>
                </c:pt>
                <c:pt idx="6">
                  <c:v>земельный налог с физических лиц 52 100,0 тыс.руб.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97042</c:v>
                </c:pt>
                <c:pt idx="1">
                  <c:v>2882.14</c:v>
                </c:pt>
                <c:pt idx="2">
                  <c:v>250</c:v>
                </c:pt>
                <c:pt idx="3">
                  <c:v>8582</c:v>
                </c:pt>
                <c:pt idx="4">
                  <c:v>56032</c:v>
                </c:pt>
                <c:pt idx="5">
                  <c:v>10</c:v>
                </c:pt>
                <c:pt idx="6">
                  <c:v>52100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A0F5-4949-8740-E2A3532A236A}"/>
            </c:ext>
          </c:extLst>
        </c:ser>
        <c:dLbls>
          <c:showCatName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074977176449212"/>
          <c:y val="3.7626538227778662E-3"/>
          <c:w val="0.33004835211546701"/>
          <c:h val="0.96653803172196295"/>
        </c:manualLayout>
      </c:layout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2"/>
  <c:chart>
    <c:autoTitleDeleted val="1"/>
    <c:plotArea>
      <c:layout>
        <c:manualLayout>
          <c:layoutTarget val="inner"/>
          <c:xMode val="edge"/>
          <c:yMode val="edge"/>
          <c:x val="7.4784436667639079E-2"/>
          <c:y val="1.6206862064542683E-2"/>
          <c:w val="0.43274995139496625"/>
          <c:h val="0.8113475600629391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29,0% </a:t>
                    </a:r>
                    <a:r>
                      <a:rPr lang="ru-RU" dirty="0"/>
                      <a:t>- </a:t>
                    </a:r>
                    <a:r>
                      <a:rPr lang="ru-RU" dirty="0" smtClean="0"/>
                      <a:t>5 374,6 </a:t>
                    </a:r>
                    <a:r>
                      <a:rPr lang="ru-RU" dirty="0"/>
                      <a:t>тыс</a:t>
                    </a:r>
                    <a:r>
                      <a:rPr lang="ru-RU" dirty="0" smtClean="0"/>
                      <a:t>. руб.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EFD1-4B18-B942-1BC9656D05E6}"/>
                </c:ext>
              </c:extLst>
            </c:dLbl>
            <c:dLbl>
              <c:idx val="1"/>
              <c:layout>
                <c:manualLayout>
                  <c:x val="-0.1026108002947"/>
                  <c:y val="0.2540434497682481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0,4% </a:t>
                    </a:r>
                    <a:r>
                      <a:rPr lang="ru-RU" dirty="0"/>
                      <a:t>- </a:t>
                    </a:r>
                    <a:r>
                      <a:rPr lang="ru-RU" dirty="0" smtClean="0"/>
                      <a:t>65,0 </a:t>
                    </a:r>
                    <a:r>
                      <a:rPr lang="ru-RU" dirty="0"/>
                      <a:t>тыс.руб.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0.11032079323417909"/>
                  <c:y val="0.159132025359972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68,6% -</a:t>
                    </a:r>
                  </a:p>
                  <a:p>
                    <a:r>
                      <a:rPr lang="ru-RU" dirty="0" smtClean="0"/>
                      <a:t> </a:t>
                    </a:r>
                    <a:r>
                      <a:rPr lang="ru-RU" dirty="0"/>
                      <a:t>1</a:t>
                    </a:r>
                    <a:r>
                      <a:rPr lang="ru-RU" baseline="0" dirty="0"/>
                      <a:t>2 </a:t>
                    </a:r>
                    <a:r>
                      <a:rPr lang="ru-RU" baseline="0" dirty="0" smtClean="0"/>
                      <a:t>65</a:t>
                    </a:r>
                    <a:r>
                      <a:rPr lang="ru-RU" dirty="0" smtClean="0"/>
                      <a:t>0,0 </a:t>
                    </a:r>
                    <a:r>
                      <a:rPr lang="ru-RU" dirty="0"/>
                      <a:t>тыс.руб.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EFD1-4B18-B942-1BC9656D05E6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FD1-4B18-B942-1BC9656D05E6}"/>
                </c:ext>
              </c:extLst>
            </c:dLbl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доходы от использования имущества, находящиеся в государственной и муниципальной собственности</c:v>
                </c:pt>
                <c:pt idx="1">
                  <c:v>доходы от оказания платных услуг и компенсации затрат государства</c:v>
                </c:pt>
                <c:pt idx="2">
                  <c:v>доходы от продажи материальных и нематериальных активов</c:v>
                </c:pt>
                <c:pt idx="3">
                  <c:v>прочие неналоговые доходы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5374.6059999999998</c:v>
                </c:pt>
                <c:pt idx="1">
                  <c:v>65</c:v>
                </c:pt>
                <c:pt idx="2">
                  <c:v>12650</c:v>
                </c:pt>
                <c:pt idx="3">
                  <c:v>360.6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FD1-4B18-B942-1BC9656D05E6}"/>
            </c:ext>
          </c:extLst>
        </c:ser>
        <c:firstSliceAng val="0"/>
      </c:pieChart>
    </c:plotArea>
    <c:legend>
      <c:legendPos val="r"/>
      <c:layout>
        <c:manualLayout>
          <c:xMode val="edge"/>
          <c:yMode val="edge"/>
          <c:x val="0.53293598716827062"/>
          <c:y val="0"/>
          <c:w val="0.45008870418975616"/>
          <c:h val="0.9925856094984391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70"/>
      <c:perspective val="30"/>
    </c:view3D>
    <c:plotArea>
      <c:layout>
        <c:manualLayout>
          <c:layoutTarget val="inner"/>
          <c:xMode val="edge"/>
          <c:yMode val="edge"/>
          <c:x val="4.5833333333334038E-2"/>
          <c:y val="0.13833312102713274"/>
          <c:w val="0.53957884951881063"/>
          <c:h val="0.799444830950604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Pt>
            <c:idx val="0"/>
            <c:spPr>
              <a:solidFill>
                <a:srgbClr val="33CC33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6AAD-43F3-BA43-5CB89E1BA689}"/>
              </c:ext>
            </c:extLst>
          </c:dPt>
          <c:dPt>
            <c:idx val="2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AAD-43F3-BA43-5CB89E1BA689}"/>
              </c:ext>
            </c:extLst>
          </c:dPt>
          <c:dPt>
            <c:idx val="3"/>
            <c:spPr>
              <a:solidFill>
                <a:srgbClr val="FFFF00"/>
              </a:solid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AAD-43F3-BA43-5CB89E1BA689}"/>
              </c:ext>
            </c:extLst>
          </c:dPt>
          <c:dPt>
            <c:idx val="4"/>
            <c:spPr>
              <a:solidFill>
                <a:srgbClr val="FF99FF"/>
              </a:solid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AAD-43F3-BA43-5CB89E1BA689}"/>
              </c:ext>
            </c:extLst>
          </c:dPt>
          <c:dPt>
            <c:idx val="5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6AAD-43F3-BA43-5CB89E1BA689}"/>
              </c:ext>
            </c:extLst>
          </c:dPt>
          <c:dPt>
            <c:idx val="6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AAD-43F3-BA43-5CB89E1BA689}"/>
              </c:ext>
            </c:extLst>
          </c:dPt>
          <c:dPt>
            <c:idx val="7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6AAD-43F3-BA43-5CB89E1BA689}"/>
              </c:ext>
            </c:extLst>
          </c:dPt>
          <c:dPt>
            <c:idx val="8"/>
            <c:spPr>
              <a:solidFill>
                <a:schemeClr val="tx2">
                  <a:lumMod val="50000"/>
                </a:schemeClr>
              </a:solid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AAD-43F3-BA43-5CB89E1BA689}"/>
              </c:ext>
            </c:extLst>
          </c:dPt>
          <c:dPt>
            <c:idx val="9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6AAD-43F3-BA43-5CB89E1BA689}"/>
              </c:ext>
            </c:extLst>
          </c:dPt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AAD-43F3-BA43-5CB89E1BA689}"/>
                </c:ext>
              </c:extLst>
            </c:dLbl>
            <c:dLbl>
              <c:idx val="1"/>
              <c:layout>
                <c:manualLayout>
                  <c:x val="-8.4126964984013938E-2"/>
                  <c:y val="3.1643655940770767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9,6</a:t>
                    </a:r>
                    <a:r>
                      <a:rPr lang="en-US" sz="1400" dirty="0" smtClean="0"/>
                      <a:t>%</a:t>
                    </a:r>
                    <a:r>
                      <a:rPr lang="ru-RU" sz="1400" dirty="0" smtClean="0"/>
                      <a:t>-28</a:t>
                    </a:r>
                    <a:r>
                      <a:rPr lang="ru-RU" sz="1400" baseline="0" dirty="0" smtClean="0"/>
                      <a:t> 745</a:t>
                    </a:r>
                    <a:r>
                      <a:rPr lang="ru-RU" sz="1400" dirty="0" smtClean="0"/>
                      <a:t>,0</a:t>
                    </a:r>
                  </a:p>
                  <a:p>
                    <a:r>
                      <a:rPr lang="ru-RU" sz="1400" dirty="0" smtClean="0"/>
                      <a:t> </a:t>
                    </a:r>
                    <a:r>
                      <a:rPr lang="ru-RU" sz="1400" dirty="0"/>
                      <a:t>тыс.руб.</a:t>
                    </a:r>
                    <a:endParaRPr lang="en-US" sz="1400" dirty="0"/>
                  </a:p>
                </c:rich>
              </c:tx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6AAD-43F3-BA43-5CB89E1BA689}"/>
                </c:ext>
              </c:extLst>
            </c:dLbl>
            <c:dLbl>
              <c:idx val="2"/>
              <c:layout>
                <c:manualLayout>
                  <c:x val="-0.13225481189851268"/>
                  <c:y val="0.13315150823724728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26,4</a:t>
                    </a:r>
                    <a:r>
                      <a:rPr lang="en-US" sz="1400" dirty="0" smtClean="0"/>
                      <a:t>%</a:t>
                    </a:r>
                    <a:r>
                      <a:rPr lang="ru-RU" sz="1400" dirty="0" smtClean="0"/>
                      <a:t>-78 877,07 </a:t>
                    </a:r>
                    <a:r>
                      <a:rPr lang="ru-RU" sz="1400" dirty="0"/>
                      <a:t>тыс.руб.</a:t>
                    </a:r>
                    <a:endParaRPr lang="en-US" sz="1400" dirty="0"/>
                  </a:p>
                </c:rich>
              </c:tx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6AAD-43F3-BA43-5CB89E1BA689}"/>
                </c:ext>
              </c:extLst>
            </c:dLbl>
            <c:dLbl>
              <c:idx val="3"/>
              <c:layout>
                <c:manualLayout>
                  <c:x val="-0.20797014435695532"/>
                  <c:y val="1.0537853262353071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13,4</a:t>
                    </a:r>
                    <a:r>
                      <a:rPr lang="en-US" sz="1400" dirty="0" smtClean="0"/>
                      <a:t>%</a:t>
                    </a:r>
                    <a:r>
                      <a:rPr lang="ru-RU" sz="1400" dirty="0" smtClean="0"/>
                      <a:t>-40</a:t>
                    </a:r>
                    <a:r>
                      <a:rPr lang="ru-RU" sz="1400" baseline="0" dirty="0" smtClean="0"/>
                      <a:t> 011</a:t>
                    </a:r>
                    <a:r>
                      <a:rPr lang="ru-RU" sz="1400" dirty="0" smtClean="0"/>
                      <a:t>,653 </a:t>
                    </a:r>
                    <a:r>
                      <a:rPr lang="ru-RU" sz="1400" dirty="0"/>
                      <a:t>тыс.руб.</a:t>
                    </a:r>
                    <a:endParaRPr lang="en-US" sz="1400" dirty="0"/>
                  </a:p>
                </c:rich>
              </c:tx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6AAD-43F3-BA43-5CB89E1BA689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6AAD-43F3-BA43-5CB89E1BA689}"/>
                </c:ext>
              </c:extLst>
            </c:dLbl>
            <c:dLbl>
              <c:idx val="5"/>
              <c:layout>
                <c:manualLayout>
                  <c:x val="4.9295166229221345E-2"/>
                  <c:y val="-0.20867185673670904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24,8</a:t>
                    </a:r>
                    <a:r>
                      <a:rPr lang="en-US" sz="1400" dirty="0" smtClean="0"/>
                      <a:t>%</a:t>
                    </a:r>
                    <a:r>
                      <a:rPr lang="ru-RU" sz="1400" dirty="0"/>
                      <a:t>- </a:t>
                    </a:r>
                    <a:r>
                      <a:rPr lang="ru-RU" sz="1400" dirty="0" smtClean="0"/>
                      <a:t>74</a:t>
                    </a:r>
                    <a:r>
                      <a:rPr lang="ru-RU" sz="1400" baseline="0" dirty="0" smtClean="0"/>
                      <a:t> 192</a:t>
                    </a:r>
                    <a:r>
                      <a:rPr lang="ru-RU" sz="1400" dirty="0" smtClean="0"/>
                      <a:t>,123 </a:t>
                    </a:r>
                    <a:r>
                      <a:rPr lang="ru-RU" sz="1400" dirty="0"/>
                      <a:t>тыс.руб.</a:t>
                    </a:r>
                    <a:endParaRPr lang="en-US" sz="1400" dirty="0"/>
                  </a:p>
                </c:rich>
              </c:tx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6AAD-43F3-BA43-5CB89E1BA689}"/>
                </c:ext>
              </c:extLst>
            </c:dLbl>
            <c:dLbl>
              <c:idx val="6"/>
              <c:layout>
                <c:manualLayout>
                  <c:x val="0.11601421697287839"/>
                  <c:y val="2.3059777960376664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22,3%-66 698,852 </a:t>
                    </a:r>
                    <a:r>
                      <a:rPr lang="ru-RU" sz="1400" dirty="0"/>
                      <a:t>тыс.руб.</a:t>
                    </a:r>
                    <a:endParaRPr lang="en-US" sz="1400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6AAD-43F3-BA43-5CB89E1BA689}"/>
                </c:ext>
              </c:extLst>
            </c:dLbl>
            <c:dLbl>
              <c:idx val="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AAD-43F3-BA43-5CB89E1BA689}"/>
                </c:ext>
              </c:extLst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AAD-43F3-BA43-5CB89E1BA689}"/>
                </c:ext>
              </c:extLst>
            </c:dLbl>
            <c:dLbl>
              <c:idx val="9"/>
              <c:layout>
                <c:manualLayout>
                  <c:x val="5.0541666666666665E-2"/>
                  <c:y val="-2.4957060487670046E-3"/>
                </c:manualLayout>
              </c:layout>
              <c:tx>
                <c:rich>
                  <a:bodyPr/>
                  <a:lstStyle/>
                  <a:p>
                    <a:endParaRPr lang="en-US" sz="1400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6AAD-43F3-BA43-5CB89E1BA68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Percent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Образование</c:v>
                </c:pt>
                <c:pt idx="1">
                  <c:v>Социальная политика</c:v>
                </c:pt>
                <c:pt idx="2">
                  <c:v>Общегосударственные вопросы</c:v>
                </c:pt>
                <c:pt idx="3">
                  <c:v>Межбюджетные трансферты</c:v>
                </c:pt>
                <c:pt idx="4">
                  <c:v>Культура, кинематография</c:v>
                </c:pt>
                <c:pt idx="5">
                  <c:v>Жилищно-коммунальное хозяйство</c:v>
                </c:pt>
                <c:pt idx="6">
                  <c:v>Национальная экономика</c:v>
                </c:pt>
                <c:pt idx="7">
                  <c:v>Средства массовой информации</c:v>
                </c:pt>
                <c:pt idx="8">
                  <c:v>Национальная безопасность и правоохранительная деятельность</c:v>
                </c:pt>
                <c:pt idx="9">
                  <c:v>Физическая культура и спорт</c:v>
                </c:pt>
              </c:strCache>
            </c:strRef>
          </c:cat>
          <c:val>
            <c:numRef>
              <c:f>Лист1!$B$2:$B$11</c:f>
              <c:numCache>
                <c:formatCode>#,##0.00</c:formatCode>
                <c:ptCount val="10"/>
                <c:pt idx="0" formatCode="General">
                  <c:v>895</c:v>
                </c:pt>
                <c:pt idx="1">
                  <c:v>983.26800000000003</c:v>
                </c:pt>
                <c:pt idx="2" formatCode="General">
                  <c:v>78877.070000000007</c:v>
                </c:pt>
                <c:pt idx="3" formatCode="General">
                  <c:v>1341.9359999999999</c:v>
                </c:pt>
                <c:pt idx="4" formatCode="General">
                  <c:v>40011.652999999998</c:v>
                </c:pt>
                <c:pt idx="5" formatCode="General">
                  <c:v>74192.123000000007</c:v>
                </c:pt>
                <c:pt idx="6" formatCode="General">
                  <c:v>66698.851999999999</c:v>
                </c:pt>
                <c:pt idx="7" formatCode="General">
                  <c:v>2568.8220000000001</c:v>
                </c:pt>
                <c:pt idx="8" formatCode="General">
                  <c:v>4597.1299999999992</c:v>
                </c:pt>
                <c:pt idx="9" formatCode="General">
                  <c:v>28745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6AAD-43F3-BA43-5CB89E1BA689}"/>
            </c:ext>
          </c:extLst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63857721740561169"/>
          <c:y val="9.2225113630478028E-2"/>
          <c:w val="0.3450124714057865"/>
          <c:h val="0.81554977273904394"/>
        </c:manualLayout>
      </c:layout>
      <c:txPr>
        <a:bodyPr/>
        <a:lstStyle/>
        <a:p>
          <a:pPr marL="0">
            <a:spcBef>
              <a:spcPts val="0"/>
            </a:spcBef>
            <a:spcAft>
              <a:spcPts val="0"/>
            </a:spcAft>
            <a:defRPr sz="1400" b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3670384951881021"/>
          <c:y val="0"/>
          <c:w val="0.53249781277341812"/>
          <c:h val="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explosion val="25"/>
          <c:dPt>
            <c:idx val="0"/>
            <c:explosion val="18"/>
            <c:spPr>
              <a:solidFill>
                <a:srgbClr val="4FB808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CE2C-4BE4-9CB4-8D12829F35C9}"/>
              </c:ext>
            </c:extLst>
          </c:dPt>
          <c:dPt>
            <c:idx val="1"/>
            <c:explosion val="0"/>
            <c:spPr>
              <a:solidFill>
                <a:srgbClr val="FCF6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E2C-4BE4-9CB4-8D12829F35C9}"/>
              </c:ext>
            </c:extLst>
          </c:dPt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213421.38800000001</c:v>
                </c:pt>
                <c:pt idx="1">
                  <c:v>85489.47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E2C-4BE4-9CB4-8D12829F35C9}"/>
            </c:ext>
          </c:extLst>
        </c:ser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sz="1600" b="1" cap="all" spc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1" cap="all" spc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8028488626421701"/>
          <c:y val="0.56415255905511807"/>
          <c:w val="0.30894422572178482"/>
          <c:h val="0.28419488188977537"/>
        </c:manualLayout>
      </c:layout>
      <c:txPr>
        <a:bodyPr/>
        <a:lstStyle/>
        <a:p>
          <a:pPr>
            <a:defRPr sz="1600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0.09649</cdr:x>
      <cdr:y>0</cdr:y>
    </cdr:from>
    <cdr:to>
      <cdr:x>0.20175</cdr:x>
      <cdr:y>0.20203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38176" y="-12542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800" dirty="0" smtClean="0"/>
            <a:t>2% -</a:t>
          </a:r>
        </a:p>
        <a:p xmlns:a="http://schemas.openxmlformats.org/drawingml/2006/main">
          <a:r>
            <a:rPr lang="ru-RU" sz="1800" dirty="0" smtClean="0"/>
            <a:t>360,6 тыс.руб</a:t>
          </a:r>
          <a:r>
            <a:rPr lang="ru-RU" sz="1100" dirty="0" smtClean="0"/>
            <a:t>.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0.18092</cdr:x>
      <cdr:y>0.03157</cdr:y>
    </cdr:from>
    <cdr:to>
      <cdr:x>0.28563</cdr:x>
      <cdr:y>0.06699</cdr:y>
    </cdr:to>
    <cdr:sp macro="" textlink="">
      <cdr:nvSpPr>
        <cdr:cNvPr id="4" name="Прямая со стрелкой 3"/>
        <cdr:cNvSpPr/>
      </cdr:nvSpPr>
      <cdr:spPr>
        <a:xfrm xmlns:a="http://schemas.openxmlformats.org/drawingml/2006/main">
          <a:off x="1571636" y="142876"/>
          <a:ext cx="909614" cy="160325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>
            <a:ln>
              <a:solidFill>
                <a:schemeClr val="tx1"/>
              </a:solidFill>
            </a:ln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0.46875</cdr:x>
      <cdr:y>0.7189</cdr:y>
    </cdr:from>
    <cdr:to>
      <cdr:x>0.60156</cdr:x>
      <cdr:y>0.82636</cdr:y>
    </cdr:to>
    <cdr:sp macro="" textlink="">
      <cdr:nvSpPr>
        <cdr:cNvPr id="3" name="TextBox 43"/>
        <cdr:cNvSpPr txBox="1"/>
      </cdr:nvSpPr>
      <cdr:spPr>
        <a:xfrm xmlns:a="http://schemas.openxmlformats.org/drawingml/2006/main">
          <a:off x="4286248" y="3500462"/>
          <a:ext cx="1214446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2800" b="1" cap="all" dirty="0" smtClean="0">
              <a:ln w="9000" cmpd="sng">
                <a:solidFill>
                  <a:sysClr val="windowText" lastClr="000000">
                    <a:lumMod val="85000"/>
                    <a:lumOff val="15000"/>
                  </a:sysClr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71</a:t>
          </a:r>
          <a:r>
            <a:rPr lang="ru-RU" sz="2800" b="1" cap="all" dirty="0" smtClean="0">
              <a:ln w="9000" cmpd="sng">
                <a:solidFill>
                  <a:sysClr val="windowText" lastClr="000000">
                    <a:lumMod val="85000"/>
                    <a:lumOff val="15000"/>
                  </a:sysClr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,4%</a:t>
          </a:r>
          <a:endParaRPr lang="ru-RU" sz="2800" b="1" cap="all" dirty="0">
            <a:ln w="9000" cmpd="sng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</a:ln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0.26562</cdr:x>
      <cdr:y>0.17606</cdr:y>
    </cdr:from>
    <cdr:to>
      <cdr:x>0.39844</cdr:x>
      <cdr:y>0.28351</cdr:y>
    </cdr:to>
    <cdr:sp macro="" textlink="">
      <cdr:nvSpPr>
        <cdr:cNvPr id="4" name="TextBox 43"/>
        <cdr:cNvSpPr txBox="1"/>
      </cdr:nvSpPr>
      <cdr:spPr>
        <a:xfrm xmlns:a="http://schemas.openxmlformats.org/drawingml/2006/main">
          <a:off x="2428860" y="857256"/>
          <a:ext cx="1214446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2800" b="1" cap="all" dirty="0" smtClean="0">
              <a:ln w="9000" cmpd="sng">
                <a:solidFill>
                  <a:sysClr val="windowText" lastClr="000000">
                    <a:lumMod val="85000"/>
                    <a:lumOff val="15000"/>
                  </a:sysClr>
                </a:solidFill>
                <a:prstDash val="solid"/>
              </a:ln>
              <a:latin typeface="Times New Roman" pitchFamily="18" charset="0"/>
              <a:cs typeface="Times New Roman" pitchFamily="18" charset="0"/>
            </a:rPr>
            <a:t>28</a:t>
          </a:r>
          <a:r>
            <a:rPr lang="ru-RU" sz="2800" b="1" cap="all" dirty="0" smtClean="0">
              <a:ln w="9000" cmpd="sng">
                <a:solidFill>
                  <a:sysClr val="windowText" lastClr="000000">
                    <a:lumMod val="85000"/>
                    <a:lumOff val="15000"/>
                  </a:sysClr>
                </a:solidFill>
                <a:prstDash val="solid"/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,6%</a:t>
          </a:r>
          <a:endParaRPr lang="ru-RU" sz="2800" b="1" cap="all" dirty="0">
            <a:ln w="9000" cmpd="sng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</a:ln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ABFA72-548C-4CF3-BCD1-1C1288444253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705"/>
            <a:ext cx="5438775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218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30218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E6D394-C99E-44C0-BB4F-B69E668939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1180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CBB488-4763-4AEC-BAB8-3CAB5CC9B713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alt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F94297-3D2E-4746-8444-5D3559094A75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CC06FA0-FADE-4D53-908D-DF3348AAA75E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A5B47DD-2A7D-4D76-896A-E7A3D06D0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C06FA0-FADE-4D53-908D-DF3348AAA75E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5B47DD-2A7D-4D76-896A-E7A3D06D0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C06FA0-FADE-4D53-908D-DF3348AAA75E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5B47DD-2A7D-4D76-896A-E7A3D06D0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C06FA0-FADE-4D53-908D-DF3348AAA75E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5B47DD-2A7D-4D76-896A-E7A3D06D04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C06FA0-FADE-4D53-908D-DF3348AAA75E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5B47DD-2A7D-4D76-896A-E7A3D06D04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C06FA0-FADE-4D53-908D-DF3348AAA75E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5B47DD-2A7D-4D76-896A-E7A3D06D04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C06FA0-FADE-4D53-908D-DF3348AAA75E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5B47DD-2A7D-4D76-896A-E7A3D06D0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C06FA0-FADE-4D53-908D-DF3348AAA75E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5B47DD-2A7D-4D76-896A-E7A3D06D04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C06FA0-FADE-4D53-908D-DF3348AAA75E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5B47DD-2A7D-4D76-896A-E7A3D06D0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CC06FA0-FADE-4D53-908D-DF3348AAA75E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5B47DD-2A7D-4D76-896A-E7A3D06D0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CC06FA0-FADE-4D53-908D-DF3348AAA75E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A5B47DD-2A7D-4D76-896A-E7A3D06D04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CC06FA0-FADE-4D53-908D-DF3348AAA75E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A5B47DD-2A7D-4D76-896A-E7A3D06D0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714488"/>
            <a:ext cx="9144000" cy="3416320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3600" b="1" cap="all" spc="0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kern="0" dirty="0" smtClean="0">
                <a:latin typeface="Times New Roman" pitchFamily="18" charset="0"/>
                <a:cs typeface="Times New Roman" pitchFamily="18" charset="0"/>
              </a:rPr>
              <a:t>Проект  </a:t>
            </a:r>
            <a:r>
              <a:rPr lang="ru-RU" sz="3600" b="1" kern="0" dirty="0">
                <a:latin typeface="Times New Roman" pitchFamily="18" charset="0"/>
                <a:cs typeface="Times New Roman" pitchFamily="18" charset="0"/>
              </a:rPr>
              <a:t>бюджета Фёдоровского городского поселения Тосненского муниципального района Ленинградской области на </a:t>
            </a:r>
            <a:r>
              <a:rPr lang="ru-RU" sz="3600" b="1" kern="0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3600" b="1" kern="0" dirty="0"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sz="3600" b="1" kern="0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3600" b="1" kern="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600" b="1" kern="0" dirty="0" smtClean="0"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3600" b="1" kern="0" dirty="0">
                <a:latin typeface="Times New Roman" pitchFamily="18" charset="0"/>
                <a:cs typeface="Times New Roman" pitchFamily="18" charset="0"/>
              </a:rPr>
              <a:t>годов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Glavbuh\Desktop\герб_1_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0450" y="142852"/>
            <a:ext cx="1943100" cy="207170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prstClr val="whit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0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Планируемые расходы бюджета </a:t>
            </a:r>
          </a:p>
          <a:p>
            <a:pPr algn="ctr"/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Фёдоровского городского поселения </a:t>
            </a:r>
          </a:p>
          <a:p>
            <a:pPr algn="ctr"/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Тосненского муниципального района ленинградской области на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</a:p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298 910,858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0" y="1785926"/>
          <a:ext cx="9144000" cy="4869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508104" y="2996952"/>
            <a:ext cx="273630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213</a:t>
            </a:r>
            <a:r>
              <a:rPr lang="ru-RU" sz="32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421,388 </a:t>
            </a:r>
            <a:r>
              <a:rPr lang="ru-RU" sz="2000" b="1" cap="all" dirty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b="1" cap="all" dirty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504" y="2204864"/>
            <a:ext cx="20517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85</a:t>
            </a:r>
            <a:r>
              <a:rPr lang="ru-RU" sz="32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489,470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all" dirty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b="1" cap="all" dirty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9" grpId="0">
        <p:bldAsOne/>
      </p:bldGraphic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6" y="627519"/>
          <a:ext cx="8442325" cy="6087629"/>
        </p:xfrm>
        <a:graphic>
          <a:graphicData uri="http://schemas.openxmlformats.org/drawingml/2006/table">
            <a:tbl>
              <a:tblPr/>
              <a:tblGrid>
                <a:gridCol w="6858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843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1438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Наименование муниципальной программы</a:t>
                      </a:r>
                    </a:p>
                  </a:txBody>
                  <a:tcPr marL="3735" marR="3735" marT="373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6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Запланированные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расходы на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2025 год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 тыс. рублей</a:t>
                      </a:r>
                    </a:p>
                  </a:txBody>
                  <a:tcPr marL="3735" marR="3735" marT="373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6196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 marL="3492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Повышение квалификации муниципальных и не муниципальных служащих администрации Фёдоровского городского поселения Тосненского муниципального района Ленинградской области</a:t>
                      </a:r>
                    </a:p>
                    <a:p>
                      <a:pPr marL="3492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00,0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0056">
                <a:tc>
                  <a:txBody>
                    <a:bodyPr/>
                    <a:lstStyle/>
                    <a:p>
                      <a:pPr marL="3492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Развитие физической культуры и спорта на территории Фёдоровского городского поселения Тосненского муниципального района Ленинградской области</a:t>
                      </a:r>
                    </a:p>
                    <a:p>
                      <a:pPr marL="3492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28 745,0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1470">
                <a:tc>
                  <a:txBody>
                    <a:bodyPr/>
                    <a:lstStyle/>
                    <a:p>
                      <a:pPr marL="3492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Развитие культуры Фёдоровского городского поселения Тосненского муниципального района Ленинградской области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40 906,7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marL="3492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Безопасность на территории Фёдоровского городского поселения Тосненского муниципального района Ленинградской области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4 626,8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57216">
                <a:tc>
                  <a:txBody>
                    <a:bodyPr/>
                    <a:lstStyle/>
                    <a:p>
                      <a:pPr marL="3492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Развитие улично-дорожной сети  Фёдоровского городского поселения Тосненского муниципального района Ленинградской области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57 053,9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48646">
                <a:tc>
                  <a:txBody>
                    <a:bodyPr/>
                    <a:lstStyle/>
                    <a:p>
                      <a:pPr marL="3492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Жилищно-коммунальное хозяйство и благоустройство территорий Фёдоровского городского поселения Тосненского муниципального района Ленинградской области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25 229,3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86749">
                <a:tc>
                  <a:txBody>
                    <a:bodyPr/>
                    <a:lstStyle/>
                    <a:p>
                      <a:pPr marL="3492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Борьба с борщевиком Сосновского на территории Фёдоровского городского поселения Тосненского муниципального района Ленинградской области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321,9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96290">
                <a:tc>
                  <a:txBody>
                    <a:bodyPr/>
                    <a:lstStyle/>
                    <a:p>
                      <a:pPr marL="3492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Энергосбережение и повышение энергетической эффективности Фёдоровского городского поселения Тосненского муниципального района Ленинградской области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15 038,4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12155">
                <a:tc>
                  <a:txBody>
                    <a:bodyPr/>
                    <a:lstStyle/>
                    <a:p>
                      <a:pPr marL="3492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Формирование комфортной  городской среды на территории Фёдоровского городского поселения Тосненского муниципального района Ленинградской области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33 446,5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521683">
                <a:tc>
                  <a:txBody>
                    <a:bodyPr/>
                    <a:lstStyle/>
                    <a:p>
                      <a:pPr marL="3492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Создание условий для экономического развития в Фёдоровском городском поселении </a:t>
                      </a:r>
                      <a:r>
                        <a:rPr kumimoji="0" lang="ru-RU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Тосненского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муниципального района Ленинградской области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7 050,0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521710">
                <a:tc>
                  <a:txBody>
                    <a:bodyPr/>
                    <a:lstStyle/>
                    <a:p>
                      <a:pPr marL="3492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Водоснабжение и водоотведение Фёдоровского городского поселения </a:t>
                      </a:r>
                      <a:r>
                        <a:rPr kumimoji="0" lang="ru-RU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Тосненского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муниципального района Ленинградской области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703,0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0" y="44450"/>
            <a:ext cx="9036050" cy="693738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>
                <a:solidFill>
                  <a:srgbClr val="003399"/>
                </a:solidFill>
                <a:latin typeface="+mj-lt"/>
                <a:ea typeface="+mj-ea"/>
                <a:cs typeface="+mj-cs"/>
              </a:rPr>
              <a:t>Муниципальные программы  Фёдоровского городского поселения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b="1" dirty="0" err="1">
                <a:solidFill>
                  <a:srgbClr val="003399"/>
                </a:solidFill>
                <a:latin typeface="+mj-lt"/>
                <a:ea typeface="+mj-ea"/>
                <a:cs typeface="+mj-cs"/>
              </a:rPr>
              <a:t>Тосненского</a:t>
            </a:r>
            <a:r>
              <a:rPr lang="ru-RU" b="1" dirty="0">
                <a:solidFill>
                  <a:srgbClr val="003399"/>
                </a:solidFill>
                <a:latin typeface="+mj-lt"/>
                <a:ea typeface="+mj-ea"/>
                <a:cs typeface="+mj-cs"/>
              </a:rPr>
              <a:t> муниципального района Ленинградской области</a:t>
            </a:r>
          </a:p>
          <a:p>
            <a:pPr algn="ctr" fontAlgn="auto">
              <a:spcAft>
                <a:spcPts val="0"/>
              </a:spcAft>
              <a:defRPr/>
            </a:pPr>
            <a:endParaRPr lang="ru-RU" b="1" dirty="0">
              <a:solidFill>
                <a:srgbClr val="003399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http://sch122.minsk.edu.by/ru/sm_full.aspx?guid=386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4916488"/>
            <a:ext cx="8116887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s://sustainablecapitolhill.org/wp-content/uploads/2015/12/city-recycling.jpg"/>
          <p:cNvPicPr>
            <a:picLocks noChangeAspect="1" noChangeArrowheads="1"/>
          </p:cNvPicPr>
          <p:nvPr/>
        </p:nvPicPr>
        <p:blipFill rotWithShape="1">
          <a:blip r:embed="rId3" cstate="print"/>
          <a:srcRect l="2160" t="8787" r="3787" b="9524"/>
          <a:stretch/>
        </p:blipFill>
        <p:spPr bwMode="auto">
          <a:xfrm>
            <a:off x="1043608" y="1124744"/>
            <a:ext cx="1818424" cy="1476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7950" y="44450"/>
          <a:ext cx="8928991" cy="7407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289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1C5A2B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Программа «Жилищно-коммунальное</a:t>
                      </a:r>
                      <a:r>
                        <a:rPr lang="ru-RU" sz="1600" b="1" u="none" strike="noStrike" baseline="0" dirty="0">
                          <a:solidFill>
                            <a:srgbClr val="1C5A2B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хозяйство и б</a:t>
                      </a:r>
                      <a:r>
                        <a:rPr lang="ru-RU" sz="1600" b="1" u="none" strike="noStrike" dirty="0">
                          <a:solidFill>
                            <a:srgbClr val="1C5A2B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лагоустройство территории Фёдоровского городского поселения Тосненского муниципального района Ленинградской области»   </a:t>
                      </a:r>
                    </a:p>
                  </a:txBody>
                  <a:tcPr marL="9227" marR="9227" marT="92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9F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28625" y="1000125"/>
            <a:ext cx="8501063" cy="4909036"/>
          </a:xfrm>
          <a:prstGeom prst="rect">
            <a:avLst/>
          </a:prstGeom>
          <a:solidFill>
            <a:srgbClr val="E9FBFD"/>
          </a:solidFill>
          <a:ln w="38100">
            <a:solidFill>
              <a:schemeClr val="accent5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endParaRPr lang="ru-RU" sz="1300" b="1" u="sng" dirty="0">
              <a:solidFill>
                <a:srgbClr val="1C5A2B"/>
              </a:solidFill>
              <a:cs typeface="Arial" pitchFamily="34" charset="0"/>
            </a:endParaRPr>
          </a:p>
          <a:p>
            <a:pPr algn="ctr">
              <a:defRPr/>
            </a:pPr>
            <a:r>
              <a:rPr lang="ru-RU" sz="1300" b="1" u="sng" dirty="0">
                <a:solidFill>
                  <a:srgbClr val="1C5A2B"/>
                </a:solidFill>
                <a:cs typeface="Arial" pitchFamily="34" charset="0"/>
              </a:rPr>
              <a:t>Мероприятия по благоустройству и содержанию территорий Фёдоровского городского поселения </a:t>
            </a:r>
          </a:p>
          <a:p>
            <a:pPr algn="ctr">
              <a:defRPr/>
            </a:pPr>
            <a:r>
              <a:rPr lang="ru-RU" sz="1300" b="1" u="sng" dirty="0" smtClean="0">
                <a:solidFill>
                  <a:srgbClr val="1C5A2B"/>
                </a:solidFill>
                <a:cs typeface="Arial" pitchFamily="34" charset="0"/>
              </a:rPr>
              <a:t>21 062,8 тыс</a:t>
            </a:r>
            <a:r>
              <a:rPr lang="ru-RU" sz="1300" b="1" u="sng" dirty="0">
                <a:solidFill>
                  <a:srgbClr val="1C5A2B"/>
                </a:solidFill>
                <a:cs typeface="Arial" pitchFamily="34" charset="0"/>
              </a:rPr>
              <a:t>. рублей</a:t>
            </a:r>
            <a:r>
              <a:rPr lang="en-US" sz="1300" b="1" dirty="0">
                <a:solidFill>
                  <a:srgbClr val="1C5A2B"/>
                </a:solidFill>
                <a:cs typeface="Arial" pitchFamily="34" charset="0"/>
              </a:rPr>
              <a:t>:</a:t>
            </a:r>
            <a:endParaRPr lang="ru-RU" sz="1300" b="1" dirty="0">
              <a:solidFill>
                <a:srgbClr val="1C5A2B"/>
              </a:solidFill>
              <a:cs typeface="Arial" pitchFamily="34" charset="0"/>
            </a:endParaRPr>
          </a:p>
          <a:p>
            <a:pPr>
              <a:buFontTx/>
              <a:buChar char="-"/>
              <a:defRPr/>
            </a:pPr>
            <a:r>
              <a:rPr lang="ru-RU" sz="1300" b="1" dirty="0">
                <a:solidFill>
                  <a:srgbClr val="003399"/>
                </a:solidFill>
                <a:cs typeface="Arial" pitchFamily="34" charset="0"/>
              </a:rPr>
              <a:t> </a:t>
            </a:r>
            <a:r>
              <a:rPr lang="ru-RU" sz="1300" b="1" dirty="0">
                <a:solidFill>
                  <a:srgbClr val="0070C0"/>
                </a:solidFill>
                <a:cs typeface="Arial" pitchFamily="34" charset="0"/>
              </a:rPr>
              <a:t>оплата электроэнергии уличного освещения</a:t>
            </a:r>
          </a:p>
          <a:p>
            <a:pPr>
              <a:buFontTx/>
              <a:buChar char="-"/>
              <a:defRPr/>
            </a:pPr>
            <a:r>
              <a:rPr lang="ru-RU" sz="1300" b="1" dirty="0">
                <a:solidFill>
                  <a:srgbClr val="0070C0"/>
                </a:solidFill>
                <a:cs typeface="Arial" pitchFamily="34" charset="0"/>
              </a:rPr>
              <a:t> работы по благоустройству и озеленению территории Фёдоровского городского поселения</a:t>
            </a:r>
          </a:p>
          <a:p>
            <a:pPr>
              <a:buFontTx/>
              <a:buChar char="-"/>
              <a:defRPr/>
            </a:pPr>
            <a:r>
              <a:rPr lang="ru-RU" sz="1300" b="1" dirty="0">
                <a:solidFill>
                  <a:srgbClr val="0070C0"/>
                </a:solidFill>
                <a:cs typeface="Arial" pitchFamily="34" charset="0"/>
              </a:rPr>
              <a:t> работы по прочистке придорожных и дренажных канав</a:t>
            </a:r>
          </a:p>
          <a:p>
            <a:pPr>
              <a:defRPr/>
            </a:pPr>
            <a:r>
              <a:rPr lang="ru-RU" sz="1300" b="1" dirty="0">
                <a:solidFill>
                  <a:srgbClr val="0070C0"/>
                </a:solidFill>
                <a:cs typeface="Arial" pitchFamily="34" charset="0"/>
              </a:rPr>
              <a:t>- работы по благоустройству детских игровых и спортивных площадок</a:t>
            </a:r>
          </a:p>
          <a:p>
            <a:pPr>
              <a:buFontTx/>
              <a:buChar char="-"/>
              <a:defRPr/>
            </a:pPr>
            <a:r>
              <a:rPr lang="ru-RU" sz="1300" b="1" dirty="0">
                <a:solidFill>
                  <a:srgbClr val="0070C0"/>
                </a:solidFill>
                <a:cs typeface="Arial" pitchFamily="34" charset="0"/>
              </a:rPr>
              <a:t>работы по разработке дизайн - проектов благоустройства территорий Федоровского городского поселения</a:t>
            </a:r>
          </a:p>
          <a:p>
            <a:pPr>
              <a:buFontTx/>
              <a:buChar char="-"/>
              <a:defRPr/>
            </a:pPr>
            <a:r>
              <a:rPr lang="ru-RU" sz="1300" b="1" dirty="0">
                <a:solidFill>
                  <a:srgbClr val="0070C0"/>
                </a:solidFill>
                <a:cs typeface="Arial" pitchFamily="34" charset="0"/>
              </a:rPr>
              <a:t>мероприятия по дезинфекции территории</a:t>
            </a:r>
          </a:p>
          <a:p>
            <a:pPr>
              <a:buFontTx/>
              <a:buChar char="-"/>
              <a:defRPr/>
            </a:pPr>
            <a:r>
              <a:rPr lang="ru-RU" sz="1300" b="1" dirty="0">
                <a:solidFill>
                  <a:srgbClr val="0070C0"/>
                </a:solidFill>
                <a:cs typeface="Arial" pitchFamily="34" charset="0"/>
              </a:rPr>
              <a:t>мероприятия по окашиванию борщевика Сосновского</a:t>
            </a:r>
          </a:p>
          <a:p>
            <a:pPr>
              <a:buFontTx/>
              <a:buChar char="-"/>
              <a:defRPr/>
            </a:pPr>
            <a:r>
              <a:rPr lang="ru-RU" sz="1300" b="1" dirty="0">
                <a:solidFill>
                  <a:srgbClr val="0070C0"/>
                </a:solidFill>
                <a:cs typeface="Arial" pitchFamily="34" charset="0"/>
              </a:rPr>
              <a:t>праздничное оформление территории поселения и демонтаж украшений</a:t>
            </a:r>
          </a:p>
          <a:p>
            <a:pPr>
              <a:buFontTx/>
              <a:buChar char="-"/>
              <a:defRPr/>
            </a:pPr>
            <a:r>
              <a:rPr lang="ru-RU" sz="1300" b="1" dirty="0">
                <a:solidFill>
                  <a:srgbClr val="0070C0"/>
                </a:solidFill>
                <a:cs typeface="Arial" pitchFamily="34" charset="0"/>
              </a:rPr>
              <a:t>работы по утилизации несанкционированных свалок</a:t>
            </a:r>
          </a:p>
          <a:p>
            <a:pPr>
              <a:defRPr/>
            </a:pPr>
            <a:endParaRPr lang="ru-RU" sz="1300" dirty="0">
              <a:solidFill>
                <a:srgbClr val="0000FF"/>
              </a:solidFill>
              <a:cs typeface="Arial" pitchFamily="34" charset="0"/>
            </a:endParaRPr>
          </a:p>
          <a:p>
            <a:pPr>
              <a:buFontTx/>
              <a:buChar char="-"/>
              <a:defRPr/>
            </a:pPr>
            <a:r>
              <a:rPr lang="ru-RU" sz="1300" b="1" u="sng" dirty="0">
                <a:solidFill>
                  <a:srgbClr val="1C5A2B"/>
                </a:solidFill>
                <a:cs typeface="Arial" pitchFamily="34" charset="0"/>
              </a:rPr>
              <a:t>Мероприятия по жилищному хозяйству на территории Федоровского городского поселения – </a:t>
            </a:r>
            <a:r>
              <a:rPr lang="ru-RU" sz="1300" b="1" u="sng" dirty="0" smtClean="0">
                <a:solidFill>
                  <a:srgbClr val="1C5A2B"/>
                </a:solidFill>
                <a:cs typeface="Arial" pitchFamily="34" charset="0"/>
              </a:rPr>
              <a:t>826,270 тыс</a:t>
            </a:r>
            <a:r>
              <a:rPr lang="ru-RU" sz="1300" b="1" u="sng" dirty="0">
                <a:solidFill>
                  <a:srgbClr val="1C5A2B"/>
                </a:solidFill>
                <a:cs typeface="Arial" pitchFamily="34" charset="0"/>
              </a:rPr>
              <a:t>. рублей</a:t>
            </a:r>
          </a:p>
          <a:p>
            <a:pPr>
              <a:buFontTx/>
              <a:buChar char="-"/>
              <a:defRPr/>
            </a:pPr>
            <a:r>
              <a:rPr lang="ru-RU" sz="1300" b="1" dirty="0">
                <a:solidFill>
                  <a:srgbClr val="0070C0"/>
                </a:solidFill>
                <a:cs typeface="Arial" pitchFamily="34" charset="0"/>
              </a:rPr>
              <a:t>взносы за капитальный ремонт муниципального жилья</a:t>
            </a:r>
          </a:p>
          <a:p>
            <a:pPr>
              <a:buFontTx/>
              <a:buChar char="-"/>
              <a:defRPr/>
            </a:pPr>
            <a:r>
              <a:rPr lang="ru-RU" sz="1300" b="1" dirty="0">
                <a:solidFill>
                  <a:srgbClr val="0070C0"/>
                </a:solidFill>
                <a:cs typeface="Arial" pitchFamily="34" charset="0"/>
              </a:rPr>
              <a:t>коммунальные услуги за имущество</a:t>
            </a:r>
          </a:p>
          <a:p>
            <a:pPr>
              <a:buFontTx/>
              <a:buChar char="-"/>
              <a:defRPr/>
            </a:pPr>
            <a:endParaRPr lang="ru-RU" sz="1300" b="1" dirty="0">
              <a:solidFill>
                <a:srgbClr val="0000FF"/>
              </a:solidFill>
              <a:cs typeface="Arial" pitchFamily="34" charset="0"/>
            </a:endParaRPr>
          </a:p>
          <a:p>
            <a:pPr>
              <a:buFontTx/>
              <a:buChar char="-"/>
              <a:defRPr/>
            </a:pPr>
            <a:r>
              <a:rPr lang="ru-RU" sz="1300" b="1" u="sng" dirty="0">
                <a:solidFill>
                  <a:srgbClr val="1C5A2B"/>
                </a:solidFill>
                <a:cs typeface="Arial" pitchFamily="34" charset="0"/>
              </a:rPr>
              <a:t>Мероприятия по коммунальному хозяйству на территории Федоровского городского поселения – </a:t>
            </a:r>
          </a:p>
          <a:p>
            <a:pPr>
              <a:defRPr/>
            </a:pPr>
            <a:r>
              <a:rPr lang="ru-RU" sz="1300" b="1" u="sng" dirty="0">
                <a:solidFill>
                  <a:srgbClr val="1C5A2B"/>
                </a:solidFill>
                <a:cs typeface="Arial" pitchFamily="34" charset="0"/>
              </a:rPr>
              <a:t> </a:t>
            </a:r>
            <a:r>
              <a:rPr lang="ru-RU" sz="1300" b="1" u="sng" dirty="0" smtClean="0">
                <a:solidFill>
                  <a:srgbClr val="1C5A2B"/>
                </a:solidFill>
                <a:cs typeface="Arial" pitchFamily="34" charset="0"/>
              </a:rPr>
              <a:t>1</a:t>
            </a:r>
            <a:r>
              <a:rPr lang="ru-RU" sz="1300" b="1" u="sng" dirty="0" smtClean="0">
                <a:solidFill>
                  <a:srgbClr val="1C5A2B"/>
                </a:solidFill>
                <a:cs typeface="Arial" pitchFamily="34" charset="0"/>
              </a:rPr>
              <a:t> 810,0 тыс</a:t>
            </a:r>
            <a:r>
              <a:rPr lang="ru-RU" sz="1300" b="1" u="sng" dirty="0">
                <a:solidFill>
                  <a:srgbClr val="1C5A2B"/>
                </a:solidFill>
                <a:cs typeface="Arial" pitchFamily="34" charset="0"/>
              </a:rPr>
              <a:t>. рублей</a:t>
            </a:r>
          </a:p>
          <a:p>
            <a:pPr>
              <a:buFontTx/>
              <a:buChar char="-"/>
              <a:defRPr/>
            </a:pPr>
            <a:r>
              <a:rPr lang="ru-RU" sz="1300" b="1" dirty="0">
                <a:solidFill>
                  <a:srgbClr val="0070C0"/>
                </a:solidFill>
                <a:cs typeface="Arial" pitchFamily="34" charset="0"/>
              </a:rPr>
              <a:t>субсидии на фактически понесенные затраты в связи с предоставлением услуг банного комплекса </a:t>
            </a:r>
          </a:p>
          <a:p>
            <a:pPr>
              <a:buFontTx/>
              <a:buChar char="-"/>
              <a:defRPr/>
            </a:pPr>
            <a:r>
              <a:rPr lang="ru-RU" sz="1400" b="1" dirty="0">
                <a:solidFill>
                  <a:srgbClr val="0070C0"/>
                </a:solidFill>
              </a:rPr>
              <a:t>доставка питьевой воды</a:t>
            </a:r>
          </a:p>
          <a:p>
            <a:pPr>
              <a:buFontTx/>
              <a:buChar char="-"/>
              <a:defRPr/>
            </a:pPr>
            <a:endParaRPr lang="ru-RU" sz="1300" b="1" dirty="0">
              <a:solidFill>
                <a:srgbClr val="0070C0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7950" y="115888"/>
          <a:ext cx="8928992" cy="6480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289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480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376092"/>
                          </a:solidFill>
                          <a:effectLst/>
                        </a:rPr>
                        <a:t>Программа "</a:t>
                      </a:r>
                      <a:r>
                        <a:rPr lang="ru-RU" sz="1400" b="1" kern="1200" dirty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улично-дорожной сети Фёдоровского </a:t>
                      </a:r>
                      <a:r>
                        <a:rPr lang="ru-RU" sz="14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городского поселения Тосненского муниципального района Ленинградской области"   - </a:t>
                      </a:r>
                      <a:r>
                        <a:rPr lang="ru-RU" sz="2000" b="1" u="none" strike="noStrike" dirty="0" smtClean="0">
                          <a:solidFill>
                            <a:srgbClr val="003399"/>
                          </a:solidFill>
                          <a:effectLst/>
                          <a:latin typeface="+mj-lt"/>
                        </a:rPr>
                        <a:t>57 053,9 </a:t>
                      </a:r>
                      <a:r>
                        <a:rPr lang="ru-RU" sz="14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тыс. рублей                                                                                                                          </a:t>
                      </a:r>
                    </a:p>
                  </a:txBody>
                  <a:tcPr marL="9227" marR="9227" marT="9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00063" y="1000125"/>
            <a:ext cx="7572375" cy="3108543"/>
          </a:xfrm>
          <a:prstGeom prst="rect">
            <a:avLst/>
          </a:prstGeom>
          <a:solidFill>
            <a:srgbClr val="EDFBFD">
              <a:alpha val="67000"/>
            </a:srgbClr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400" b="1" dirty="0">
                <a:solidFill>
                  <a:srgbClr val="376092"/>
                </a:solidFill>
                <a:cs typeface="Arial" pitchFamily="34" charset="0"/>
              </a:rPr>
              <a:t>Средства направлены на</a:t>
            </a:r>
            <a:r>
              <a:rPr lang="en-US" sz="1400" b="1" dirty="0" smtClean="0">
                <a:solidFill>
                  <a:srgbClr val="376092"/>
                </a:solidFill>
                <a:cs typeface="Arial" pitchFamily="34" charset="0"/>
              </a:rPr>
              <a:t>:</a:t>
            </a:r>
            <a:endParaRPr lang="ru-RU" sz="1400" b="1" dirty="0" smtClean="0">
              <a:solidFill>
                <a:srgbClr val="376092"/>
              </a:solidFill>
              <a:cs typeface="Arial" pitchFamily="34" charset="0"/>
            </a:endParaRPr>
          </a:p>
          <a:p>
            <a:pPr algn="just">
              <a:defRPr/>
            </a:pPr>
            <a:endParaRPr lang="ru-RU" sz="1400" b="1" dirty="0" smtClean="0">
              <a:solidFill>
                <a:srgbClr val="376092"/>
              </a:solidFill>
              <a:cs typeface="Arial" pitchFamily="34" charset="0"/>
            </a:endParaRPr>
          </a:p>
          <a:p>
            <a:pPr algn="just">
              <a:defRPr/>
            </a:pPr>
            <a:r>
              <a:rPr lang="ru-RU" sz="1400" b="1" dirty="0" smtClean="0">
                <a:solidFill>
                  <a:srgbClr val="376092"/>
                </a:solidFill>
                <a:cs typeface="Arial" pitchFamily="34" charset="0"/>
              </a:rPr>
              <a:t>Ремонт автомобильных дорог общего пользования местного значения:</a:t>
            </a:r>
          </a:p>
          <a:p>
            <a:pPr algn="just">
              <a:buFontTx/>
              <a:buChar char="-"/>
              <a:defRPr/>
            </a:pPr>
            <a:r>
              <a:rPr lang="ru-RU" sz="1400" b="1" dirty="0" smtClean="0">
                <a:solidFill>
                  <a:srgbClr val="376092"/>
                </a:solidFill>
                <a:cs typeface="Arial" pitchFamily="34" charset="0"/>
              </a:rPr>
              <a:t>ул</a:t>
            </a:r>
            <a:r>
              <a:rPr lang="ru-RU" sz="1400" b="1" dirty="0" smtClean="0">
                <a:solidFill>
                  <a:srgbClr val="376092"/>
                </a:solidFill>
                <a:cs typeface="Arial" pitchFamily="34" charset="0"/>
              </a:rPr>
              <a:t>. Вознесенская </a:t>
            </a:r>
            <a:r>
              <a:rPr lang="ru-RU" sz="1400" b="1" dirty="0" smtClean="0">
                <a:solidFill>
                  <a:srgbClr val="376092"/>
                </a:solidFill>
                <a:cs typeface="Arial" pitchFamily="34" charset="0"/>
              </a:rPr>
              <a:t>-16 544,9 тыс. руб. (средства областного бюджета -11 746,9 тыс. руб.; средства местного бюджета-4 798,0 тыс.руб.); </a:t>
            </a:r>
          </a:p>
          <a:p>
            <a:pPr algn="just">
              <a:buFontTx/>
              <a:buChar char="-"/>
              <a:defRPr/>
            </a:pPr>
            <a:r>
              <a:rPr lang="ru-RU" sz="1400" b="1" dirty="0" smtClean="0">
                <a:solidFill>
                  <a:srgbClr val="376092"/>
                </a:solidFill>
                <a:cs typeface="Arial" pitchFamily="34" charset="0"/>
              </a:rPr>
              <a:t>ул</a:t>
            </a:r>
            <a:r>
              <a:rPr lang="ru-RU" sz="1400" b="1" dirty="0" smtClean="0">
                <a:solidFill>
                  <a:srgbClr val="376092"/>
                </a:solidFill>
                <a:cs typeface="Arial" pitchFamily="34" charset="0"/>
              </a:rPr>
              <a:t>. Восточная </a:t>
            </a:r>
            <a:r>
              <a:rPr lang="ru-RU" sz="1400" b="1" dirty="0" smtClean="0">
                <a:solidFill>
                  <a:srgbClr val="376092"/>
                </a:solidFill>
                <a:cs typeface="Arial" pitchFamily="34" charset="0"/>
              </a:rPr>
              <a:t>- 8 490,0 тыс. руб. (</a:t>
            </a:r>
            <a:r>
              <a:rPr lang="ru-RU" sz="1400" b="1" dirty="0" smtClean="0">
                <a:solidFill>
                  <a:srgbClr val="376092"/>
                </a:solidFill>
                <a:cs typeface="Arial" pitchFamily="34" charset="0"/>
              </a:rPr>
              <a:t>средства областного бюджета </a:t>
            </a:r>
            <a:r>
              <a:rPr lang="ru-RU" sz="1400" b="1" dirty="0" smtClean="0">
                <a:solidFill>
                  <a:srgbClr val="376092"/>
                </a:solidFill>
                <a:cs typeface="Arial" pitchFamily="34" charset="0"/>
              </a:rPr>
              <a:t>-6 027,9 тыс. руб.; </a:t>
            </a:r>
            <a:r>
              <a:rPr lang="ru-RU" sz="1400" b="1" dirty="0" smtClean="0">
                <a:solidFill>
                  <a:srgbClr val="376092"/>
                </a:solidFill>
                <a:cs typeface="Arial" pitchFamily="34" charset="0"/>
              </a:rPr>
              <a:t>средства местного бюджета</a:t>
            </a:r>
            <a:r>
              <a:rPr lang="ru-RU" sz="1400" b="1" dirty="0" smtClean="0">
                <a:solidFill>
                  <a:srgbClr val="376092"/>
                </a:solidFill>
                <a:cs typeface="Arial" pitchFamily="34" charset="0"/>
              </a:rPr>
              <a:t>-2 462,1 тыс.руб.)</a:t>
            </a:r>
            <a:endParaRPr lang="ru-RU" sz="1400" b="1" dirty="0">
              <a:solidFill>
                <a:srgbClr val="376092"/>
              </a:solidFill>
              <a:cs typeface="Arial" pitchFamily="34" charset="0"/>
            </a:endParaRPr>
          </a:p>
          <a:p>
            <a:pPr algn="just">
              <a:defRPr/>
            </a:pPr>
            <a:endParaRPr lang="ru-RU" sz="1400" b="1" dirty="0">
              <a:solidFill>
                <a:srgbClr val="376092"/>
              </a:solidFill>
              <a:cs typeface="Arial" pitchFamily="34" charset="0"/>
            </a:endParaRPr>
          </a:p>
          <a:p>
            <a:r>
              <a:rPr lang="ru-RU" sz="1400" dirty="0"/>
              <a:t>-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разработку и проверку сметной документации по ремонту автодорог, технический надзор (контроль) за выполнением работ по ремонту улично-дорожной сети на территории Фёдоровского городского поселения</a:t>
            </a:r>
          </a:p>
          <a:p>
            <a:pPr>
              <a:buFontTx/>
              <a:buChar char="-"/>
              <a:defRPr/>
            </a:pPr>
            <a:r>
              <a:rPr lang="ru-RU" sz="1400" dirty="0"/>
              <a:t>содержание муниципальных дорог, проездов, пешеходных дорожек</a:t>
            </a:r>
          </a:p>
          <a:p>
            <a:pPr>
              <a:buFontTx/>
              <a:buChar char="-"/>
              <a:defRPr/>
            </a:pPr>
            <a:r>
              <a:rPr lang="ru-RU" sz="1400" dirty="0"/>
              <a:t>грейдирование муниципальных дорог, проездов</a:t>
            </a:r>
            <a:endParaRPr lang="ru-RU" sz="1400" dirty="0"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  <a:p>
            <a:pPr>
              <a:buFontTx/>
              <a:buChar char="-"/>
              <a:defRPr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установка дорожных знаков и неровностей</a:t>
            </a:r>
          </a:p>
        </p:txBody>
      </p:sp>
      <p:pic>
        <p:nvPicPr>
          <p:cNvPr id="12297" name="Picture 3" descr="Z:\Glava\Отчет главы за 2019 год\Фото Дорога Набережная Ладога\Набережная 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214818"/>
            <a:ext cx="185737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4" descr="Z:\Glava\Отчет главы за 2019 год\Фото дорога Садовая\Садовая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4429132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5" descr="Z:\Glava\Отчет главы за 2019 год\Фото устройство ИДН\7fdc25e2-dd91-4c3d-9c15-d0c666840eb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4143380"/>
            <a:ext cx="140335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58" y="0"/>
            <a:ext cx="8604250" cy="178510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+mn-cs"/>
              </a:rPr>
              <a:t>Муниципальная программа «Формирование комфортной городской среды на территории Фёдоровского городского поселения Тосненского муниципального района Ленинградской области» 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33</a:t>
            </a:r>
            <a:r>
              <a:rPr lang="ru-RU" b="1" u="sng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446,540 </a:t>
            </a:r>
            <a:r>
              <a:rPr lang="ru-RU" b="1" u="sng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тыс. руб. (3 </a:t>
            </a:r>
            <a:r>
              <a:rPr lang="ru-RU" b="1" u="sng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300</a:t>
            </a:r>
            <a:r>
              <a:rPr lang="ru-RU" b="1" u="sng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,0 </a:t>
            </a:r>
            <a:r>
              <a:rPr lang="ru-RU" b="1" u="sng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тыс.рублей – средства федерального бюджета, </a:t>
            </a:r>
            <a:r>
              <a:rPr lang="ru-RU" b="1" u="sng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7 700,0 тыс.рублей </a:t>
            </a:r>
            <a:r>
              <a:rPr lang="ru-RU" b="1" u="sng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– средства областного бюджета,</a:t>
            </a:r>
          </a:p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b="1" u="sng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22 </a:t>
            </a:r>
            <a:r>
              <a:rPr lang="ru-RU" b="1" u="sng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446</a:t>
            </a:r>
            <a:r>
              <a:rPr lang="ru-RU" b="1" u="sng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,540 </a:t>
            </a:r>
            <a:r>
              <a:rPr lang="ru-RU" b="1" u="sng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тыс.рублей – средства местного бюджета)</a:t>
            </a:r>
          </a:p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400" b="1" u="sng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+mn-cs"/>
            </a:endParaRPr>
          </a:p>
        </p:txBody>
      </p:sp>
      <p:sp>
        <p:nvSpPr>
          <p:cNvPr id="13316" name="AutoShape 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7" name="AutoShape 4"/>
          <p:cNvSpPr>
            <a:spLocks noChangeAspect="1" noChangeArrowheads="1"/>
          </p:cNvSpPr>
          <p:nvPr/>
        </p:nvSpPr>
        <p:spPr bwMode="auto">
          <a:xfrm>
            <a:off x="215900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8" name="AutoShape 6"/>
          <p:cNvSpPr>
            <a:spLocks noChangeAspect="1" noChangeArrowheads="1"/>
          </p:cNvSpPr>
          <p:nvPr/>
        </p:nvSpPr>
        <p:spPr bwMode="auto">
          <a:xfrm>
            <a:off x="368300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9" name="AutoShape 8"/>
          <p:cNvSpPr>
            <a:spLocks noChangeAspect="1" noChangeArrowheads="1"/>
          </p:cNvSpPr>
          <p:nvPr/>
        </p:nvSpPr>
        <p:spPr bwMode="auto">
          <a:xfrm>
            <a:off x="520700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3320" name="Picture 10" descr="http://admintzr.ru/upload/medialibrary/a1b/chto_budet.png"/>
          <p:cNvPicPr>
            <a:picLocks noChangeAspect="1" noChangeArrowheads="1"/>
          </p:cNvPicPr>
          <p:nvPr/>
        </p:nvPicPr>
        <p:blipFill>
          <a:blip r:embed="rId3"/>
          <a:srcRect l="1016" t="50000"/>
          <a:stretch>
            <a:fillRect/>
          </a:stretch>
        </p:blipFill>
        <p:spPr bwMode="auto">
          <a:xfrm>
            <a:off x="833438" y="5805488"/>
            <a:ext cx="8129587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28596" y="1857364"/>
            <a:ext cx="8351837" cy="584775"/>
          </a:xfrm>
          <a:prstGeom prst="rect">
            <a:avLst/>
          </a:prstGeom>
          <a:solidFill>
            <a:schemeClr val="accent3">
              <a:lumMod val="20000"/>
              <a:lumOff val="80000"/>
              <a:alpha val="45000"/>
            </a:schemeClr>
          </a:solidFill>
          <a:ln w="28575" cmpd="thickThin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 smtClean="0"/>
              <a:t>Средства направлены </a:t>
            </a:r>
            <a:r>
              <a:rPr lang="en-US" sz="1600" b="1" dirty="0" smtClean="0"/>
              <a:t>на </a:t>
            </a:r>
            <a:r>
              <a:rPr lang="en-US" sz="1600" b="1" dirty="0" smtClean="0"/>
              <a:t>благоустройство общественной </a:t>
            </a:r>
            <a:r>
              <a:rPr lang="en-US" sz="1600" b="1" dirty="0" smtClean="0"/>
              <a:t>территории</a:t>
            </a:r>
            <a:endParaRPr lang="ru-RU" sz="1600" b="1" dirty="0" smtClean="0"/>
          </a:p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 smtClean="0"/>
              <a:t> </a:t>
            </a:r>
            <a:r>
              <a:rPr lang="en-US" sz="1600" b="1" dirty="0" smtClean="0"/>
              <a:t>"Сквер памяти героев</a:t>
            </a:r>
            <a:r>
              <a:rPr lang="en-US" sz="1600" b="1" dirty="0" smtClean="0"/>
              <a:t>"</a:t>
            </a:r>
            <a:endParaRPr lang="ru-RU" sz="1600" b="1" dirty="0">
              <a:solidFill>
                <a:srgbClr val="0000FF"/>
              </a:solidFill>
              <a:latin typeface="Arial" panose="020B0604020202020204" pitchFamily="34" charset="0"/>
              <a:cs typeface="+mn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2500306"/>
            <a:ext cx="635798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55650" y="71414"/>
          <a:ext cx="7847657" cy="11615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476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1615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Муниципальная программа "Энергосбережение и повышение энергоэффективности Фёдоровского городского поселения Тосненского района Ленинградской области  </a:t>
                      </a:r>
                      <a:r>
                        <a:rPr lang="ru-RU" sz="1800" b="1" u="none" strike="noStrik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15</a:t>
                      </a:r>
                      <a:r>
                        <a:rPr lang="ru-RU" sz="1800" b="1" u="none" strike="noStrike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038,4 </a:t>
                      </a:r>
                      <a:r>
                        <a:rPr lang="ru-RU" sz="1800" b="1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тыс. рублей</a:t>
                      </a:r>
                      <a:endParaRPr lang="ru-RU" sz="1800" b="1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227" marR="9227" marT="9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33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71472" y="1643050"/>
            <a:ext cx="8247063" cy="1477328"/>
          </a:xfrm>
          <a:prstGeom prst="rect">
            <a:avLst/>
          </a:prstGeom>
          <a:solidFill>
            <a:schemeClr val="bg2">
              <a:alpha val="23000"/>
            </a:schemeClr>
          </a:solidFill>
          <a:ln w="60325" cmpd="thickThin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u="sng" dirty="0">
                <a:solidFill>
                  <a:schemeClr val="accent4">
                    <a:lumMod val="75000"/>
                  </a:schemeClr>
                </a:solidFill>
                <a:latin typeface="+mj-lt"/>
                <a:cs typeface="Arial" pitchFamily="34" charset="0"/>
              </a:rPr>
              <a:t>Средства направлены: </a:t>
            </a:r>
            <a:endParaRPr lang="ru-RU" sz="1600" b="1" u="sng" dirty="0" smtClean="0">
              <a:solidFill>
                <a:schemeClr val="accent4">
                  <a:lumMod val="75000"/>
                </a:schemeClr>
              </a:solidFill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ru-RU" sz="1400" b="1" u="sng" dirty="0" smtClean="0">
                <a:solidFill>
                  <a:schemeClr val="accent4">
                    <a:lumMod val="75000"/>
                  </a:schemeClr>
                </a:solidFill>
                <a:latin typeface="+mj-lt"/>
                <a:cs typeface="Arial" pitchFamily="34" charset="0"/>
              </a:rPr>
              <a:t>Освещение </a:t>
            </a:r>
            <a:r>
              <a:rPr lang="ru-RU" sz="1400" b="1" u="sng" dirty="0" smtClean="0">
                <a:solidFill>
                  <a:schemeClr val="accent4">
                    <a:lumMod val="75000"/>
                  </a:schemeClr>
                </a:solidFill>
                <a:latin typeface="+mj-lt"/>
                <a:cs typeface="Arial" pitchFamily="34" charset="0"/>
              </a:rPr>
              <a:t>ул. </a:t>
            </a:r>
            <a:r>
              <a:rPr lang="ru-RU" sz="1400" b="1" u="sng" dirty="0" smtClean="0">
                <a:solidFill>
                  <a:schemeClr val="accent4">
                    <a:lumMod val="75000"/>
                  </a:schemeClr>
                </a:solidFill>
                <a:latin typeface="+mj-lt"/>
                <a:cs typeface="Arial" pitchFamily="34" charset="0"/>
              </a:rPr>
              <a:t>Шоссейная (от </a:t>
            </a:r>
            <a:r>
              <a:rPr lang="ru-RU" sz="1400" b="1" u="sng" dirty="0" smtClean="0">
                <a:solidFill>
                  <a:schemeClr val="accent4">
                    <a:lumMod val="75000"/>
                  </a:schemeClr>
                </a:solidFill>
                <a:latin typeface="+mj-lt"/>
                <a:cs typeface="Arial" pitchFamily="34" charset="0"/>
              </a:rPr>
              <a:t>ул.Шоссейной до ул. </a:t>
            </a:r>
            <a:r>
              <a:rPr lang="ru-RU" sz="1400" b="1" u="sng" dirty="0" smtClean="0">
                <a:solidFill>
                  <a:schemeClr val="accent4">
                    <a:lumMod val="75000"/>
                  </a:schemeClr>
                </a:solidFill>
                <a:latin typeface="+mj-lt"/>
                <a:cs typeface="Arial" pitchFamily="34" charset="0"/>
              </a:rPr>
              <a:t>Промышленная), </a:t>
            </a:r>
            <a:r>
              <a:rPr lang="ru-RU" sz="1400" b="1" u="sng" dirty="0" smtClean="0">
                <a:solidFill>
                  <a:schemeClr val="accent4">
                    <a:lumMod val="75000"/>
                  </a:schemeClr>
                </a:solidFill>
                <a:latin typeface="+mj-lt"/>
                <a:cs typeface="Arial" pitchFamily="34" charset="0"/>
              </a:rPr>
              <a:t>освещение ул. </a:t>
            </a:r>
            <a:r>
              <a:rPr lang="ru-RU" sz="1400" b="1" u="sng" dirty="0" smtClean="0">
                <a:solidFill>
                  <a:schemeClr val="accent4">
                    <a:lumMod val="75000"/>
                  </a:schemeClr>
                </a:solidFill>
                <a:latin typeface="+mj-lt"/>
                <a:cs typeface="Arial" pitchFamily="34" charset="0"/>
              </a:rPr>
              <a:t>Вознесенская  - 9 221,8 тыс.руб. ( 6 000,0 тыс. руб. – средства областного бюджета, 3 221,8 тыс.руб. – средства местного бюджета)</a:t>
            </a:r>
            <a:endParaRPr lang="ru-RU" sz="1400" b="1" u="sng" dirty="0">
              <a:solidFill>
                <a:schemeClr val="accent4">
                  <a:lumMod val="75000"/>
                </a:schemeClr>
              </a:solidFill>
              <a:latin typeface="+mj-lt"/>
              <a:cs typeface="Arial" pitchFamily="34" charset="0"/>
            </a:endParaRPr>
          </a:p>
          <a:p>
            <a:pPr marL="285750" indent="-285750" algn="ctr">
              <a:buFontTx/>
              <a:buChar char="-"/>
              <a:defRPr/>
            </a:pPr>
            <a:r>
              <a:rPr lang="ru-RU" sz="1600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техническое обслуживание электроустановок сетей уличного освещения</a:t>
            </a:r>
            <a:endParaRPr lang="ru-RU" sz="1600" b="1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  <a:p>
            <a:pPr algn="ctr">
              <a:buFontTx/>
              <a:buChar char="-"/>
              <a:defRPr/>
            </a:pPr>
            <a:r>
              <a:rPr lang="ru-RU" sz="1600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обслуживание и ТО дизель-генератора</a:t>
            </a:r>
            <a:endParaRPr lang="ru-RU" sz="1600" b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4345" name="AutoShape 2" descr="http://proxy.whoisaaronbrown.com/proxy/http:/img-fotki.yandex.ru/get/5605/svetlera.1e1/0_58d33_b152dab7_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6" name="AutoShape 4" descr="http://proxy.whoisaaronbrown.com/proxy/http:/img-fotki.yandex.ru/get/5605/svetlera.1e1/0_58d33_b152dab7_L.jp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028" name="Picture 4" descr="https://s3-eu-west-1.amazonaws.com/sharkeu/uk/wp-content/uploads/2017/07/28102733/iStock-4605502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929066"/>
            <a:ext cx="1785950" cy="1865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8" name="Picture 2" descr="Z:\Buhgalteriya\Фото 3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3857628"/>
            <a:ext cx="1714500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Picture 3" descr="Z:\Buhgalteriya\Фото 2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3857628"/>
            <a:ext cx="1928813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0" name="Picture 4" descr="Z:\Buhgalteriya\Фото 1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0232" y="3857628"/>
            <a:ext cx="1643063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13" y="115888"/>
            <a:ext cx="7200900" cy="1512887"/>
          </a:xfrm>
        </p:spPr>
        <p:txBody>
          <a:bodyPr>
            <a:normAutofit fontScale="90000"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>
                <a:solidFill>
                  <a:srgbClr val="0000CC"/>
                </a:solidFill>
                <a:latin typeface="+mn-lt"/>
                <a:ea typeface="+mn-ea"/>
                <a:cs typeface="+mn-cs"/>
              </a:rPr>
              <a:t>Муниципальная программа "Развитие культуры в Фёдоровском городском поселении Тосненского муниципального района Ленинградской области" </a:t>
            </a:r>
            <a:r>
              <a:rPr lang="ru-RU" sz="1800" dirty="0" smtClean="0">
                <a:solidFill>
                  <a:srgbClr val="0000CC"/>
                </a:solidFill>
                <a:latin typeface="+mn-lt"/>
                <a:ea typeface="+mn-ea"/>
                <a:cs typeface="+mn-cs"/>
              </a:rPr>
              <a:t>40</a:t>
            </a:r>
            <a:r>
              <a:rPr lang="ru-RU" sz="1800" b="1" dirty="0" smtClean="0">
                <a:solidFill>
                  <a:srgbClr val="0000CC"/>
                </a:solidFill>
                <a:latin typeface="+mn-lt"/>
                <a:ea typeface="+mn-ea"/>
                <a:cs typeface="+mn-cs"/>
              </a:rPr>
              <a:t> 906,7 </a:t>
            </a:r>
            <a:r>
              <a:rPr lang="ru-RU" sz="1800" b="1" dirty="0">
                <a:solidFill>
                  <a:srgbClr val="0000CC"/>
                </a:solidFill>
                <a:latin typeface="+mn-lt"/>
                <a:ea typeface="+mn-ea"/>
                <a:cs typeface="+mn-cs"/>
              </a:rPr>
              <a:t>тыс. рублей</a:t>
            </a:r>
            <a:r>
              <a:rPr lang="ru-RU" sz="1800" b="1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800" b="1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</a:br>
            <a:r>
              <a:rPr lang="ru-RU" sz="1800" b="1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800" b="1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</a:br>
            <a:endParaRPr lang="ru-RU" sz="1800" b="1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1071546"/>
            <a:ext cx="7920038" cy="2800767"/>
          </a:xfrm>
          <a:prstGeom prst="rect">
            <a:avLst/>
          </a:prstGeom>
          <a:solidFill>
            <a:srgbClr val="00B0F0">
              <a:alpha val="8000"/>
            </a:srgbClr>
          </a:solidFill>
          <a:ln w="41275" cmpd="dbl">
            <a:solidFill>
              <a:srgbClr val="003399"/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 b="1" dirty="0">
                <a:solidFill>
                  <a:srgbClr val="003399"/>
                </a:solidFill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003399"/>
                </a:solidFill>
                <a:cs typeface="Arial" pitchFamily="34" charset="0"/>
              </a:rPr>
              <a:t>На мероприятия </a:t>
            </a:r>
            <a:r>
              <a:rPr lang="ru-RU" sz="1600" b="1" dirty="0">
                <a:solidFill>
                  <a:srgbClr val="003399"/>
                </a:solidFill>
                <a:cs typeface="Arial" pitchFamily="34" charset="0"/>
              </a:rPr>
              <a:t>"Развитие культуры на территории поселения"  </a:t>
            </a:r>
            <a:r>
              <a:rPr lang="ru-RU" sz="1600" dirty="0">
                <a:solidFill>
                  <a:srgbClr val="003399"/>
                </a:solidFill>
                <a:cs typeface="Arial" pitchFamily="34" charset="0"/>
              </a:rPr>
              <a:t>запланировано   </a:t>
            </a:r>
            <a:r>
              <a:rPr lang="ru-RU" sz="1600" b="1" dirty="0" smtClean="0">
                <a:solidFill>
                  <a:srgbClr val="003399"/>
                </a:solidFill>
                <a:latin typeface="+mj-lt"/>
                <a:cs typeface="Arial" pitchFamily="34" charset="0"/>
              </a:rPr>
              <a:t>40</a:t>
            </a:r>
            <a:r>
              <a:rPr lang="ru-RU" sz="1600" b="1" dirty="0" smtClean="0">
                <a:solidFill>
                  <a:srgbClr val="003399"/>
                </a:solidFill>
                <a:latin typeface="+mj-lt"/>
                <a:cs typeface="Arial" pitchFamily="34" charset="0"/>
              </a:rPr>
              <a:t> 011,7 </a:t>
            </a:r>
            <a:r>
              <a:rPr lang="ru-RU" sz="1600" b="1" dirty="0">
                <a:solidFill>
                  <a:srgbClr val="003399"/>
                </a:solidFill>
                <a:cs typeface="Arial" pitchFamily="34" charset="0"/>
              </a:rPr>
              <a:t>тыс. руб.,</a:t>
            </a:r>
            <a:r>
              <a:rPr lang="ru-RU" sz="1600" dirty="0">
                <a:solidFill>
                  <a:srgbClr val="003399"/>
                </a:solidFill>
                <a:cs typeface="Arial" pitchFamily="34" charset="0"/>
              </a:rPr>
              <a:t> в том числе:</a:t>
            </a:r>
          </a:p>
          <a:p>
            <a:pPr algn="just">
              <a:buFontTx/>
              <a:buChar char="-"/>
              <a:defRPr/>
            </a:pPr>
            <a:r>
              <a:rPr lang="ru-RU" sz="1600" dirty="0">
                <a:solidFill>
                  <a:srgbClr val="003399"/>
                </a:solidFill>
                <a:cs typeface="Arial" pitchFamily="34" charset="0"/>
              </a:rPr>
              <a:t>на обеспечение деятельности учреждения культуры</a:t>
            </a:r>
          </a:p>
          <a:p>
            <a:pPr algn="just">
              <a:buFontTx/>
              <a:buChar char="-"/>
              <a:defRPr/>
            </a:pPr>
            <a:r>
              <a:rPr lang="ru-RU" sz="1600" dirty="0">
                <a:solidFill>
                  <a:srgbClr val="003399"/>
                </a:solidFill>
                <a:cs typeface="Arial" pitchFamily="34" charset="0"/>
              </a:rPr>
              <a:t>на организацию и проведение  мероприятий в области культуры</a:t>
            </a:r>
            <a:endParaRPr lang="ru-RU" sz="1600" b="1" dirty="0">
              <a:solidFill>
                <a:srgbClr val="003399"/>
              </a:solidFill>
              <a:cs typeface="Arial" pitchFamily="34" charset="0"/>
            </a:endParaRPr>
          </a:p>
          <a:p>
            <a:pPr algn="just">
              <a:defRPr/>
            </a:pPr>
            <a:r>
              <a:rPr lang="ru-RU" sz="1600" b="1" dirty="0">
                <a:solidFill>
                  <a:srgbClr val="003399"/>
                </a:solidFill>
                <a:cs typeface="Arial" pitchFamily="34" charset="0"/>
              </a:rPr>
              <a:t>На мероприятия "Обеспечение отдыха, оздоровления, занятости детей, подростков и молодежи" </a:t>
            </a:r>
            <a:r>
              <a:rPr lang="ru-RU" sz="1600" dirty="0">
                <a:solidFill>
                  <a:srgbClr val="003399"/>
                </a:solidFill>
                <a:cs typeface="Arial" pitchFamily="34" charset="0"/>
              </a:rPr>
              <a:t>запланировано </a:t>
            </a:r>
            <a:r>
              <a:rPr lang="ru-RU" sz="1600" b="1" dirty="0" smtClean="0">
                <a:solidFill>
                  <a:srgbClr val="003399"/>
                </a:solidFill>
                <a:cs typeface="Arial" pitchFamily="34" charset="0"/>
              </a:rPr>
              <a:t>89</a:t>
            </a:r>
            <a:r>
              <a:rPr lang="ru-RU" sz="1600" b="1" dirty="0" smtClean="0">
                <a:solidFill>
                  <a:srgbClr val="003399"/>
                </a:solidFill>
                <a:cs typeface="Arial" pitchFamily="34" charset="0"/>
              </a:rPr>
              <a:t>5,0тыс</a:t>
            </a:r>
            <a:r>
              <a:rPr lang="ru-RU" sz="1600" b="1" dirty="0">
                <a:solidFill>
                  <a:srgbClr val="003399"/>
                </a:solidFill>
                <a:cs typeface="Arial" pitchFamily="34" charset="0"/>
              </a:rPr>
              <a:t>. руб.:</a:t>
            </a:r>
            <a:endParaRPr lang="ru-RU" sz="1600" dirty="0">
              <a:solidFill>
                <a:srgbClr val="003399"/>
              </a:solidFill>
              <a:cs typeface="Arial" pitchFamily="34" charset="0"/>
            </a:endParaRPr>
          </a:p>
          <a:p>
            <a:pPr algn="just">
              <a:buFontTx/>
              <a:buChar char="-"/>
              <a:defRPr/>
            </a:pPr>
            <a:r>
              <a:rPr lang="ru-RU" sz="1600" dirty="0">
                <a:solidFill>
                  <a:srgbClr val="003399"/>
                </a:solidFill>
                <a:cs typeface="Arial" pitchFamily="34" charset="0"/>
              </a:rPr>
              <a:t>трудоустройство несовершеннолетних детей в дни школьных каникул – </a:t>
            </a:r>
            <a:r>
              <a:rPr lang="ru-RU" sz="1600" dirty="0" smtClean="0">
                <a:solidFill>
                  <a:srgbClr val="003399"/>
                </a:solidFill>
                <a:cs typeface="Arial" pitchFamily="34" charset="0"/>
              </a:rPr>
              <a:t>42</a:t>
            </a:r>
            <a:r>
              <a:rPr lang="ru-RU" sz="1600" dirty="0" smtClean="0">
                <a:solidFill>
                  <a:srgbClr val="003399"/>
                </a:solidFill>
                <a:cs typeface="Arial" pitchFamily="34" charset="0"/>
              </a:rPr>
              <a:t>5,0 </a:t>
            </a:r>
            <a:r>
              <a:rPr lang="ru-RU" sz="1600" dirty="0">
                <a:solidFill>
                  <a:srgbClr val="003399"/>
                </a:solidFill>
                <a:cs typeface="Arial" pitchFamily="34" charset="0"/>
              </a:rPr>
              <a:t>тыс.руб.;</a:t>
            </a:r>
          </a:p>
          <a:p>
            <a:pPr algn="just">
              <a:buFontTx/>
              <a:buChar char="-"/>
              <a:defRPr/>
            </a:pPr>
            <a:r>
              <a:rPr lang="ru-RU" sz="1600" dirty="0">
                <a:solidFill>
                  <a:srgbClr val="003399"/>
                </a:solidFill>
                <a:cs typeface="Arial" pitchFamily="34" charset="0"/>
              </a:rPr>
              <a:t>организация и проведение  молодежных массовых мероприятий – </a:t>
            </a:r>
            <a:r>
              <a:rPr lang="ru-RU" sz="1600" dirty="0" smtClean="0">
                <a:solidFill>
                  <a:srgbClr val="003399"/>
                </a:solidFill>
                <a:cs typeface="Arial" pitchFamily="34" charset="0"/>
              </a:rPr>
              <a:t>470</a:t>
            </a:r>
            <a:r>
              <a:rPr lang="ru-RU" sz="1600" dirty="0" smtClean="0">
                <a:solidFill>
                  <a:srgbClr val="003399"/>
                </a:solidFill>
                <a:cs typeface="Arial" pitchFamily="34" charset="0"/>
              </a:rPr>
              <a:t>,0 </a:t>
            </a:r>
            <a:r>
              <a:rPr lang="ru-RU" sz="1600" dirty="0">
                <a:solidFill>
                  <a:srgbClr val="003399"/>
                </a:solidFill>
                <a:cs typeface="Arial" pitchFamily="34" charset="0"/>
              </a:rPr>
              <a:t>тыс.руб.</a:t>
            </a:r>
          </a:p>
          <a:p>
            <a:pPr algn="just">
              <a:defRPr/>
            </a:pPr>
            <a:endParaRPr lang="ru-RU" sz="1600" dirty="0">
              <a:solidFill>
                <a:schemeClr val="accent4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2050" name="Picture 2" descr="Z:\Глава администрации\отчет главы за 2023 год\фото мероприятий\культура\rIG-pr44L7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4143380"/>
            <a:ext cx="3214710" cy="2357454"/>
          </a:xfrm>
          <a:prstGeom prst="rect">
            <a:avLst/>
          </a:prstGeom>
          <a:noFill/>
        </p:spPr>
      </p:pic>
      <p:pic>
        <p:nvPicPr>
          <p:cNvPr id="2051" name="Picture 3" descr="Z:\Глава администрации\отчет главы за 2023 год\фото мероприятий\культура\6kZlU_hTw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4143380"/>
            <a:ext cx="3500462" cy="235745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806450" y="131763"/>
            <a:ext cx="7843838" cy="10080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600" b="1" dirty="0" smtClean="0">
              <a:solidFill>
                <a:srgbClr val="990099"/>
              </a:solidFill>
              <a:latin typeface="+mn-lt"/>
              <a:ea typeface="+mn-ea"/>
              <a:cs typeface="+mn-cs"/>
            </a:endParaRPr>
          </a:p>
          <a:p>
            <a:pPr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600" b="1" dirty="0" smtClean="0">
              <a:solidFill>
                <a:srgbClr val="990099"/>
              </a:solidFill>
              <a:latin typeface="+mn-lt"/>
              <a:ea typeface="+mn-ea"/>
              <a:cs typeface="+mn-cs"/>
            </a:endParaRPr>
          </a:p>
          <a:p>
            <a:pPr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600" b="1" dirty="0" smtClean="0">
              <a:solidFill>
                <a:srgbClr val="990099"/>
              </a:solidFill>
              <a:latin typeface="+mn-lt"/>
              <a:ea typeface="+mn-ea"/>
              <a:cs typeface="+mn-cs"/>
            </a:endParaRPr>
          </a:p>
          <a:p>
            <a:pPr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600" b="1" dirty="0" smtClean="0">
              <a:solidFill>
                <a:srgbClr val="990099"/>
              </a:solidFill>
              <a:latin typeface="+mn-lt"/>
              <a:ea typeface="+mn-ea"/>
              <a:cs typeface="+mn-cs"/>
            </a:endParaRPr>
          </a:p>
          <a:p>
            <a:pPr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600" b="1" dirty="0" smtClean="0">
              <a:solidFill>
                <a:srgbClr val="990099"/>
              </a:solidFill>
              <a:latin typeface="+mn-lt"/>
              <a:ea typeface="+mn-ea"/>
              <a:cs typeface="+mn-cs"/>
            </a:endParaRPr>
          </a:p>
          <a:p>
            <a:pPr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 smtClean="0">
                <a:solidFill>
                  <a:srgbClr val="990099"/>
                </a:solidFill>
                <a:latin typeface="+mn-lt"/>
                <a:ea typeface="+mn-ea"/>
                <a:cs typeface="+mn-cs"/>
              </a:rPr>
              <a:t>Муниципальная </a:t>
            </a:r>
            <a:r>
              <a:rPr lang="ru-RU" sz="1600" b="1" dirty="0">
                <a:solidFill>
                  <a:srgbClr val="990099"/>
                </a:solidFill>
                <a:latin typeface="+mn-lt"/>
                <a:ea typeface="+mn-ea"/>
                <a:cs typeface="+mn-cs"/>
              </a:rPr>
              <a:t>программа «Развитие физической культуры и спорта </a:t>
            </a:r>
            <a:br>
              <a:rPr lang="ru-RU" sz="1600" b="1" dirty="0">
                <a:solidFill>
                  <a:srgbClr val="990099"/>
                </a:solidFill>
                <a:latin typeface="+mn-lt"/>
                <a:ea typeface="+mn-ea"/>
                <a:cs typeface="+mn-cs"/>
              </a:rPr>
            </a:br>
            <a:r>
              <a:rPr lang="ru-RU" sz="1600" b="1" dirty="0">
                <a:solidFill>
                  <a:srgbClr val="990099"/>
                </a:solidFill>
                <a:latin typeface="+mn-lt"/>
                <a:ea typeface="+mn-ea"/>
                <a:cs typeface="+mn-cs"/>
              </a:rPr>
              <a:t>на территории Фёдоровского городского поселения </a:t>
            </a:r>
            <a:br>
              <a:rPr lang="ru-RU" sz="1600" b="1" dirty="0">
                <a:solidFill>
                  <a:srgbClr val="990099"/>
                </a:solidFill>
                <a:latin typeface="+mn-lt"/>
                <a:ea typeface="+mn-ea"/>
                <a:cs typeface="+mn-cs"/>
              </a:rPr>
            </a:br>
            <a:r>
              <a:rPr lang="ru-RU" sz="1600" b="1" dirty="0">
                <a:solidFill>
                  <a:srgbClr val="990099"/>
                </a:solidFill>
                <a:latin typeface="+mn-lt"/>
                <a:ea typeface="+mn-ea"/>
                <a:cs typeface="+mn-cs"/>
              </a:rPr>
              <a:t>Тосненского района Ленинградской области»</a:t>
            </a:r>
            <a:br>
              <a:rPr lang="ru-RU" sz="1600" b="1" dirty="0">
                <a:solidFill>
                  <a:srgbClr val="990099"/>
                </a:solidFill>
                <a:latin typeface="+mn-lt"/>
                <a:ea typeface="+mn-ea"/>
                <a:cs typeface="+mn-cs"/>
              </a:rPr>
            </a:br>
            <a:r>
              <a:rPr lang="ru-RU" sz="1600" b="1" dirty="0" smtClean="0">
                <a:solidFill>
                  <a:srgbClr val="990099"/>
                </a:solidFill>
                <a:latin typeface="+mn-lt"/>
                <a:ea typeface="+mn-ea"/>
                <a:cs typeface="+mn-cs"/>
              </a:rPr>
              <a:t>28 745,0 </a:t>
            </a:r>
            <a:r>
              <a:rPr lang="ru-RU" sz="1600" b="1" dirty="0">
                <a:solidFill>
                  <a:srgbClr val="990099"/>
                </a:solidFill>
                <a:latin typeface="+mn-lt"/>
                <a:ea typeface="+mn-ea"/>
                <a:cs typeface="+mn-cs"/>
              </a:rPr>
              <a:t>тыс. </a:t>
            </a:r>
            <a:r>
              <a:rPr lang="ru-RU" sz="1600" b="1" dirty="0" smtClean="0">
                <a:solidFill>
                  <a:srgbClr val="990099"/>
                </a:solidFill>
                <a:latin typeface="+mn-lt"/>
                <a:ea typeface="+mn-ea"/>
                <a:cs typeface="+mn-cs"/>
              </a:rPr>
              <a:t>рублей</a:t>
            </a:r>
          </a:p>
          <a:p>
            <a:pPr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5400" b="1" dirty="0">
                <a:solidFill>
                  <a:srgbClr val="CC00CC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5400" b="1" dirty="0">
                <a:solidFill>
                  <a:srgbClr val="CC00CC"/>
                </a:solidFill>
                <a:latin typeface="+mn-lt"/>
                <a:ea typeface="+mn-ea"/>
                <a:cs typeface="+mn-cs"/>
              </a:rPr>
            </a:br>
            <a:endParaRPr lang="ru-RU" sz="1800" b="1" dirty="0">
              <a:solidFill>
                <a:srgbClr val="CC00CC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8313" y="1643051"/>
            <a:ext cx="82470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endParaRPr lang="ru-RU" sz="1600" b="1" dirty="0" smtClean="0">
              <a:solidFill>
                <a:srgbClr val="0070C0"/>
              </a:solidFill>
              <a:cs typeface="Arial" pitchFamily="34" charset="0"/>
            </a:endParaRPr>
          </a:p>
          <a:p>
            <a:pPr algn="just">
              <a:defRPr/>
            </a:pPr>
            <a:r>
              <a:rPr lang="ru-RU" sz="1600" b="1" dirty="0" smtClean="0">
                <a:solidFill>
                  <a:srgbClr val="0070C0"/>
                </a:solidFill>
                <a:cs typeface="Arial" pitchFamily="34" charset="0"/>
              </a:rPr>
              <a:t>На ремонт спортивного зала направлены средства в размере </a:t>
            </a:r>
            <a:r>
              <a:rPr lang="ru-RU" sz="1400" b="1" i="1" dirty="0" smtClean="0">
                <a:solidFill>
                  <a:srgbClr val="008A3E"/>
                </a:solidFill>
                <a:cs typeface="Arial" pitchFamily="34" charset="0"/>
              </a:rPr>
              <a:t>– </a:t>
            </a:r>
            <a:r>
              <a:rPr lang="ru-RU" sz="1400" b="1" dirty="0" smtClean="0">
                <a:solidFill>
                  <a:srgbClr val="FF0000"/>
                </a:solidFill>
                <a:cs typeface="Arial" pitchFamily="34" charset="0"/>
              </a:rPr>
              <a:t>20 ,</a:t>
            </a:r>
            <a:r>
              <a:rPr lang="ru-RU" sz="1400" b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0</a:t>
            </a:r>
            <a:r>
              <a:rPr lang="ru-RU" sz="1400" b="1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ru-RU" sz="1400" b="1" dirty="0">
                <a:solidFill>
                  <a:srgbClr val="FF0000"/>
                </a:solidFill>
                <a:cs typeface="Arial" pitchFamily="34" charset="0"/>
              </a:rPr>
              <a:t>тыс. руб.</a:t>
            </a:r>
          </a:p>
          <a:p>
            <a:pPr algn="just">
              <a:defRPr/>
            </a:pPr>
            <a:endParaRPr lang="ru-RU" sz="1400" b="1" dirty="0">
              <a:solidFill>
                <a:schemeClr val="accent4">
                  <a:lumMod val="75000"/>
                </a:schemeClr>
              </a:solidFill>
              <a:cs typeface="Arial" pitchFamily="34" charset="0"/>
            </a:endParaRPr>
          </a:p>
          <a:p>
            <a:pPr algn="just">
              <a:defRPr/>
            </a:pPr>
            <a:endParaRPr lang="ru-RU" sz="1400" dirty="0"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1214422"/>
            <a:ext cx="835342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 b="1" dirty="0">
                <a:solidFill>
                  <a:srgbClr val="0070C0"/>
                </a:solidFill>
                <a:cs typeface="Arial" pitchFamily="34" charset="0"/>
              </a:rPr>
              <a:t>На развитие физической культуры и спорта запланированы расходы в </a:t>
            </a:r>
            <a:r>
              <a:rPr lang="ru-RU" sz="1600" b="1" dirty="0" smtClean="0">
                <a:solidFill>
                  <a:srgbClr val="0070C0"/>
                </a:solidFill>
                <a:cs typeface="Arial" pitchFamily="34" charset="0"/>
              </a:rPr>
              <a:t>сумме</a:t>
            </a:r>
          </a:p>
          <a:p>
            <a:pPr algn="just">
              <a:defRPr/>
            </a:pPr>
            <a:r>
              <a:rPr lang="ru-RU" sz="1600" b="1" dirty="0" smtClean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ru-RU" sz="1400" b="1" dirty="0">
                <a:solidFill>
                  <a:srgbClr val="FF0000"/>
                </a:solidFill>
                <a:latin typeface="+mj-lt"/>
                <a:cs typeface="Arial" pitchFamily="34" charset="0"/>
              </a:rPr>
              <a:t>8</a:t>
            </a:r>
            <a:r>
              <a:rPr lang="ru-RU" sz="1400" b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 745,0 </a:t>
            </a:r>
            <a:r>
              <a:rPr lang="ru-RU" sz="1400" b="1" dirty="0">
                <a:solidFill>
                  <a:srgbClr val="FF0000"/>
                </a:solidFill>
                <a:cs typeface="Arial" pitchFamily="34" charset="0"/>
              </a:rPr>
              <a:t>тыс. руб. </a:t>
            </a:r>
            <a:endParaRPr lang="ru-RU" sz="1200" b="1" dirty="0" smtClean="0">
              <a:solidFill>
                <a:srgbClr val="FF0000"/>
              </a:solidFill>
              <a:cs typeface="Arial" pitchFamily="34" charset="0"/>
            </a:endParaRPr>
          </a:p>
          <a:p>
            <a:pPr algn="just">
              <a:defRPr/>
            </a:pPr>
            <a:endParaRPr lang="ru-RU" sz="1400" b="1" dirty="0">
              <a:solidFill>
                <a:srgbClr val="FF0000"/>
              </a:solidFill>
              <a:cs typeface="Arial" pitchFamily="34" charset="0"/>
            </a:endParaRPr>
          </a:p>
          <a:p>
            <a:pPr algn="just">
              <a:defRPr/>
            </a:pPr>
            <a:endParaRPr lang="ru-RU" sz="1400" b="1" dirty="0">
              <a:solidFill>
                <a:schemeClr val="accent4">
                  <a:lumMod val="75000"/>
                </a:schemeClr>
              </a:solidFill>
              <a:cs typeface="Arial" pitchFamily="34" charset="0"/>
            </a:endParaRPr>
          </a:p>
          <a:p>
            <a:pPr algn="just">
              <a:defRPr/>
            </a:pPr>
            <a:endParaRPr lang="ru-RU" sz="1400" b="1" dirty="0">
              <a:solidFill>
                <a:schemeClr val="accent4">
                  <a:lumMod val="75000"/>
                </a:schemeClr>
              </a:solidFill>
              <a:cs typeface="Arial" pitchFamily="34" charset="0"/>
            </a:endParaRPr>
          </a:p>
          <a:p>
            <a:pPr algn="just">
              <a:defRPr/>
            </a:pPr>
            <a:endParaRPr lang="ru-RU" sz="1400" b="1" dirty="0">
              <a:solidFill>
                <a:schemeClr val="accent4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3074" name="Picture 2" descr="Z:\Глава администрации\отчет главы за 2023 год\фото мероприятий\физическая культура\IkjqNYBo0G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000372"/>
            <a:ext cx="3714776" cy="2786082"/>
          </a:xfrm>
          <a:prstGeom prst="rect">
            <a:avLst/>
          </a:prstGeom>
          <a:noFill/>
        </p:spPr>
      </p:pic>
      <p:pic>
        <p:nvPicPr>
          <p:cNvPr id="3075" name="Picture 3" descr="Z:\Глава администрации\отчет главы за 2023 год\отчет Кима О.Р\культура и спорт\D4t-opp5rq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000372"/>
            <a:ext cx="3929090" cy="278608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42910" y="142852"/>
          <a:ext cx="7992888" cy="65722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928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286148">
                <a:tc>
                  <a:txBody>
                    <a:bodyPr/>
                    <a:lstStyle/>
                    <a:p>
                      <a:pPr algn="ctr" fontAlgn="ctr"/>
                      <a:endParaRPr lang="ru-RU" sz="1600" b="1" u="none" strike="noStrike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«Водоснабжение и водоотведение Фёдоровского городского поселения Тосненского муниципального района Ленинградской области"                                                                                                                                                                </a:t>
                      </a:r>
                      <a:r>
                        <a:rPr lang="ru-RU" sz="20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703,0 тыс</a:t>
                      </a:r>
                      <a:r>
                        <a:rPr lang="ru-RU" sz="20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рублей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u="none" strike="noStrike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Средства </a:t>
                      </a:r>
                      <a:r>
                        <a:rPr lang="ru-RU" sz="1800" b="1" i="1" u="none" strike="noStrike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направлены на </a:t>
                      </a:r>
                      <a:r>
                        <a:rPr lang="ru-RU" sz="1800" b="1" i="1" u="none" strike="noStrike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обследование территории для актуализации схем водоснабжения;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1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авторский надзор</a:t>
                      </a:r>
                      <a:r>
                        <a:rPr kumimoji="0" lang="ru-RU" sz="1800" b="1" i="1" u="none" strike="noStrike" kern="1200" baseline="0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 строительству </a:t>
                      </a:r>
                      <a:r>
                        <a:rPr kumimoji="0" lang="ru-RU" sz="1800" b="1" i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повышающей </a:t>
                      </a:r>
                      <a:r>
                        <a:rPr kumimoji="0" lang="ru-RU" sz="1800" b="1" i="1" kern="12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насосной станции и резервуаров чистой питьевой воды</a:t>
                      </a:r>
                    </a:p>
                  </a:txBody>
                  <a:tcPr marL="9227" marR="9227" marT="9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31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86148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1" kern="1200" dirty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227" marR="9227" marT="9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31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1" name="Picture 3" descr="C:\Users\Glavbuh\Desktop\Бюджет\внс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4000504"/>
            <a:ext cx="4071966" cy="27146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0100" y="500042"/>
            <a:ext cx="7129463" cy="1077218"/>
          </a:xfrm>
          <a:prstGeom prst="rect">
            <a:avLst/>
          </a:prstGeom>
          <a:solidFill>
            <a:srgbClr val="06D2E8">
              <a:alpha val="17000"/>
            </a:srgbClr>
          </a:solidFill>
          <a:ln w="47625" cmpd="dbl">
            <a:solidFill>
              <a:srgbClr val="00B0F0"/>
            </a:solidFill>
          </a:ln>
        </p:spPr>
        <p:txBody>
          <a:bodyPr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solidFill>
                  <a:srgbClr val="0000FF"/>
                </a:solidFill>
                <a:latin typeface="Arial" panose="020B0604020202020204" pitchFamily="34" charset="0"/>
                <a:cs typeface="+mn-cs"/>
              </a:rPr>
              <a:t>Муниципальная программа "Безопасность Фёдоровского городского поселения Тосненского муниципального района Ленинградской области"</a:t>
            </a:r>
          </a:p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+mn-cs"/>
              </a:rPr>
              <a:t>4 626,8 </a:t>
            </a:r>
            <a:r>
              <a:rPr lang="ru-RU" sz="1600" b="1" dirty="0">
                <a:solidFill>
                  <a:srgbClr val="0000FF"/>
                </a:solidFill>
                <a:latin typeface="Arial" panose="020B0604020202020204" pitchFamily="34" charset="0"/>
                <a:cs typeface="+mn-cs"/>
              </a:rPr>
              <a:t>тыс. рублей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1571612"/>
            <a:ext cx="7129462" cy="3985706"/>
          </a:xfrm>
          <a:prstGeom prst="rect">
            <a:avLst/>
          </a:prstGeom>
          <a:solidFill>
            <a:srgbClr val="06D2E8">
              <a:alpha val="15000"/>
            </a:srgbClr>
          </a:solidFill>
          <a:ln w="38100" cmpd="dbl">
            <a:solidFill>
              <a:srgbClr val="00B0F0"/>
            </a:solidFill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500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ru-RU" sz="1500" b="1" u="sng" dirty="0">
                <a:solidFill>
                  <a:srgbClr val="0000FF"/>
                </a:solidFill>
                <a:cs typeface="Arial" pitchFamily="34" charset="0"/>
              </a:rPr>
              <a:t>Средства направлены на:</a:t>
            </a:r>
          </a:p>
          <a:p>
            <a:pPr algn="just">
              <a:defRPr/>
            </a:pPr>
            <a:endParaRPr lang="ru-RU" sz="1500" b="1" u="sng" dirty="0">
              <a:solidFill>
                <a:srgbClr val="008080"/>
              </a:solidFill>
              <a:cs typeface="Arial" pitchFamily="34" charset="0"/>
            </a:endParaRPr>
          </a:p>
          <a:p>
            <a:pPr algn="just">
              <a:defRPr/>
            </a:pPr>
            <a:r>
              <a:rPr lang="ru-RU" sz="1500" b="1" i="1" dirty="0">
                <a:solidFill>
                  <a:srgbClr val="003399"/>
                </a:solidFill>
                <a:cs typeface="Arial" pitchFamily="34" charset="0"/>
              </a:rPr>
              <a:t>- </a:t>
            </a:r>
            <a:r>
              <a:rPr lang="ru-RU" sz="1600" b="1" dirty="0">
                <a:solidFill>
                  <a:srgbClr val="0000FF"/>
                </a:solidFill>
                <a:cs typeface="Arial" pitchFamily="34" charset="0"/>
              </a:rPr>
              <a:t>обслуживание системы видеонаблюдения  </a:t>
            </a:r>
            <a:endParaRPr lang="ru-RU" sz="1500" b="1" u="sng" dirty="0">
              <a:solidFill>
                <a:srgbClr val="7030A0"/>
              </a:solidFill>
              <a:cs typeface="Arial" pitchFamily="34" charset="0"/>
            </a:endParaRPr>
          </a:p>
          <a:p>
            <a:pPr algn="just">
              <a:defRPr/>
            </a:pPr>
            <a:r>
              <a:rPr lang="ru-RU" sz="1600" b="1" dirty="0">
                <a:solidFill>
                  <a:srgbClr val="003399"/>
                </a:solidFill>
                <a:cs typeface="Arial" pitchFamily="34" charset="0"/>
              </a:rPr>
              <a:t>- </a:t>
            </a:r>
            <a:r>
              <a:rPr lang="ru-RU" sz="1600" b="1" dirty="0">
                <a:solidFill>
                  <a:srgbClr val="0000FF"/>
                </a:solidFill>
                <a:cs typeface="Arial" pitchFamily="34" charset="0"/>
              </a:rPr>
              <a:t>на реализацию мероприятий в области пожарной безопасности (техническое обслуживание пожарной машины, обслуживание пожарных гидрантов )</a:t>
            </a:r>
            <a:r>
              <a:rPr lang="ru-RU" sz="1600" b="1" dirty="0">
                <a:solidFill>
                  <a:srgbClr val="003399"/>
                </a:solidFill>
                <a:cs typeface="Arial" pitchFamily="34" charset="0"/>
              </a:rPr>
              <a:t> </a:t>
            </a:r>
            <a:endParaRPr lang="ru-RU" sz="1600" b="1" u="sng" dirty="0">
              <a:solidFill>
                <a:srgbClr val="003399"/>
              </a:solidFill>
              <a:cs typeface="Arial" pitchFamily="34" charset="0"/>
            </a:endParaRPr>
          </a:p>
          <a:p>
            <a:pPr algn="just">
              <a:defRPr/>
            </a:pPr>
            <a:r>
              <a:rPr lang="ru-RU" sz="1600" b="1" dirty="0">
                <a:solidFill>
                  <a:srgbClr val="003399"/>
                </a:solidFill>
                <a:cs typeface="Arial" pitchFamily="34" charset="0"/>
              </a:rPr>
              <a:t>- </a:t>
            </a:r>
            <a:r>
              <a:rPr lang="ru-RU" sz="1600" b="1" dirty="0">
                <a:solidFill>
                  <a:srgbClr val="0000FF"/>
                </a:solidFill>
                <a:cs typeface="Arial" pitchFamily="34" charset="0"/>
              </a:rPr>
              <a:t>на реализацию мероприятий по обслуживанию и эксплуатации системы оповещения населения </a:t>
            </a:r>
            <a:endParaRPr lang="ru-RU" sz="1600" b="1" u="sng" dirty="0">
              <a:solidFill>
                <a:srgbClr val="7030A0"/>
              </a:solidFill>
              <a:cs typeface="Arial" pitchFamily="34" charset="0"/>
            </a:endParaRPr>
          </a:p>
          <a:p>
            <a:pPr algn="just">
              <a:buFontTx/>
              <a:buChar char="-"/>
              <a:defRPr/>
            </a:pPr>
            <a:r>
              <a:rPr lang="ru-RU" sz="1600" b="1" dirty="0" smtClean="0">
                <a:solidFill>
                  <a:srgbClr val="0000FF"/>
                </a:solidFill>
                <a:cs typeface="Arial" pitchFamily="34" charset="0"/>
              </a:rPr>
              <a:t>н</a:t>
            </a:r>
            <a:r>
              <a:rPr lang="ru-RU" sz="1600" b="1" dirty="0" smtClean="0">
                <a:solidFill>
                  <a:srgbClr val="0000FF"/>
                </a:solidFill>
                <a:cs typeface="Arial" pitchFamily="34" charset="0"/>
              </a:rPr>
              <a:t>а мероприятия в сфере гражданской обороны и чрезвычайных ситуаций</a:t>
            </a:r>
            <a:endParaRPr lang="ru-RU" sz="1600" b="1" dirty="0">
              <a:solidFill>
                <a:srgbClr val="7030A0"/>
              </a:solidFill>
              <a:cs typeface="Arial" pitchFamily="34" charset="0"/>
            </a:endParaRPr>
          </a:p>
          <a:p>
            <a:pPr algn="just">
              <a:buFontTx/>
              <a:buChar char="-"/>
              <a:defRPr/>
            </a:pPr>
            <a:r>
              <a:rPr lang="ru-RU" sz="1600" b="1" dirty="0">
                <a:solidFill>
                  <a:srgbClr val="0000FF"/>
                </a:solidFill>
                <a:cs typeface="Arial" pitchFamily="34" charset="0"/>
              </a:rPr>
              <a:t> услуги по обслуживанию тревожной кнопки </a:t>
            </a:r>
          </a:p>
          <a:p>
            <a:pPr algn="just">
              <a:buFontTx/>
              <a:buChar char="-"/>
              <a:defRPr/>
            </a:pPr>
            <a:r>
              <a:rPr lang="ru-RU" sz="1600" b="1" dirty="0">
                <a:solidFill>
                  <a:srgbClr val="0000FF"/>
                </a:solidFill>
                <a:cs typeface="Arial" pitchFamily="34" charset="0"/>
              </a:rPr>
              <a:t> мероприятия по противодействию экстремизму и профилактике терроризма </a:t>
            </a:r>
            <a:endParaRPr lang="ru-RU" sz="1600" b="1" u="sng" dirty="0">
              <a:solidFill>
                <a:srgbClr val="7030A0"/>
              </a:solidFill>
              <a:cs typeface="Arial" pitchFamily="34" charset="0"/>
            </a:endParaRPr>
          </a:p>
          <a:p>
            <a:pPr algn="just">
              <a:buFontTx/>
              <a:buChar char="-"/>
              <a:defRPr/>
            </a:pPr>
            <a:r>
              <a:rPr lang="ru-RU" sz="1600" b="1" dirty="0">
                <a:solidFill>
                  <a:srgbClr val="0000FF"/>
                </a:solidFill>
              </a:rPr>
              <a:t>создание резервов (запасов) материальных ресурсов для ликвидации ЧС </a:t>
            </a:r>
            <a:endParaRPr lang="ru-RU" sz="1500" b="1" u="sng" dirty="0">
              <a:solidFill>
                <a:srgbClr val="7030A0"/>
              </a:solidFill>
              <a:cs typeface="Arial" pitchFamily="34" charset="0"/>
            </a:endParaRPr>
          </a:p>
          <a:p>
            <a:pPr algn="just">
              <a:defRPr/>
            </a:pPr>
            <a:endParaRPr lang="ru-RU" sz="1500" b="1" dirty="0">
              <a:solidFill>
                <a:schemeClr val="accent6">
                  <a:lumMod val="50000"/>
                </a:schemeClr>
              </a:solidFill>
              <a:cs typeface="Arial" pitchFamily="34" charset="0"/>
            </a:endParaRPr>
          </a:p>
        </p:txBody>
      </p:sp>
      <p:pic>
        <p:nvPicPr>
          <p:cNvPr id="20484" name="Picture 8" descr="http://getgadget.net/wp-content/uploads/2016/11/videonabluden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13" y="5397500"/>
            <a:ext cx="2379662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10" descr="http://bibliopskov.ru/img2015/po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25" y="5286375"/>
            <a:ext cx="164306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1835696" y="116632"/>
            <a:ext cx="54006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cap="all" dirty="0">
                <a:ln w="9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Составление проекта бюджета основывается на:</a:t>
            </a:r>
            <a:endParaRPr lang="ru-RU" sz="2300" dirty="0">
              <a:ln w="900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1385109"/>
            <a:ext cx="91440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cap="all" dirty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2000" b="1" cap="all" dirty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положениях послания Президента Российской Федерации Федеральному Собранию Российской Федерации, определяющих бюджетную политику (требования к бюджетной политике) в Российской Федерации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0" y="3857628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cap="all" dirty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основных направлениях бюджетной политики и налоговой политики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0" y="5072074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прогнозе социально-экономического развития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5643578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Муниципальных программах </a:t>
            </a:r>
          </a:p>
          <a:p>
            <a:pPr algn="ctr"/>
            <a:r>
              <a:rPr lang="ru-RU" sz="2000" b="1" cap="all" dirty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(проектах изменений  муниципальных программ)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52226" grpId="0"/>
      <p:bldP spid="41" grpId="0"/>
      <p:bldP spid="42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39750" y="428604"/>
          <a:ext cx="7992888" cy="18367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928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836775">
                <a:tc>
                  <a:txBody>
                    <a:bodyPr/>
                    <a:lstStyle/>
                    <a:p>
                      <a:pPr algn="ctr" fontAlgn="ctr"/>
                      <a:endParaRPr lang="ru-RU" sz="1600" b="1" u="none" strike="noStrike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«Борьба с борщевиком Сосновского на территории Фёдоровского городского поселения Тосненского муниципального района Ленинградской области»</a:t>
                      </a:r>
                    </a:p>
                    <a:p>
                      <a:pPr algn="ctr" fontAlgn="ctr"/>
                      <a:r>
                        <a:rPr lang="ru-RU" sz="1600" b="1" u="sng" strike="noStrike" dirty="0" smtClean="0">
                          <a:solidFill>
                            <a:srgbClr val="0033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321,919  </a:t>
                      </a:r>
                      <a:r>
                        <a:rPr lang="ru-RU" sz="1600" b="1" u="sng" strike="noStrike" dirty="0">
                          <a:solidFill>
                            <a:srgbClr val="0033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  </a:t>
                      </a:r>
                      <a:r>
                        <a:rPr lang="ru-RU" sz="1600" b="1" u="sng" strike="noStrike" dirty="0" smtClean="0">
                          <a:solidFill>
                            <a:srgbClr val="0033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(198,5 </a:t>
                      </a:r>
                      <a:r>
                        <a:rPr lang="ru-RU" sz="1600" b="1" u="sng" strike="noStrike" dirty="0">
                          <a:solidFill>
                            <a:srgbClr val="0033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 – областной бюджет, </a:t>
                      </a:r>
                      <a:r>
                        <a:rPr lang="ru-RU" sz="1600" b="1" u="sng" strike="noStrike" dirty="0" smtClean="0">
                          <a:solidFill>
                            <a:srgbClr val="0033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123,419 </a:t>
                      </a:r>
                      <a:r>
                        <a:rPr lang="ru-RU" sz="1600" b="1" u="sng" strike="noStrike" dirty="0">
                          <a:solidFill>
                            <a:srgbClr val="0033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тыс.руб. – местный бюджет)</a:t>
                      </a:r>
                    </a:p>
                    <a:p>
                      <a:pPr algn="ctr" fontAlgn="ctr"/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27" marR="9227" marT="9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31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331913" y="2143116"/>
          <a:ext cx="6696744" cy="17819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967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781977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FontTx/>
                        <a:buNone/>
                      </a:pPr>
                      <a:r>
                        <a:rPr lang="ru-RU" sz="1600" b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Средства направлены на:</a:t>
                      </a:r>
                    </a:p>
                    <a:p>
                      <a:pPr marL="0" indent="0" algn="ctr" defTabSz="914400" rtl="0" eaLnBrk="1" fontAlgn="ctr" latinLnBrk="0" hangingPunct="1">
                        <a:buFontTx/>
                        <a:buNone/>
                      </a:pPr>
                      <a:r>
                        <a:rPr lang="ru-RU" sz="1600" b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-ликвидацию очагов распространения борщевика химическими методами</a:t>
                      </a:r>
                      <a:endParaRPr lang="ru-RU" sz="1600" b="0" u="none" strike="noStrike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indent="0" algn="ctr" defTabSz="914400" rtl="0" eaLnBrk="1" fontAlgn="ctr" latinLnBrk="0" hangingPunct="1">
                        <a:buFontTx/>
                        <a:buNone/>
                      </a:pPr>
                      <a:r>
                        <a:rPr lang="ru-RU" sz="1600" b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-оценку эффективности проведенных химических мероприятий по уничтожению борщевика Сосновского</a:t>
                      </a:r>
                    </a:p>
                  </a:txBody>
                  <a:tcPr marL="9525" marR="9525" marT="95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5143500" y="4143375"/>
            <a:ext cx="3357563" cy="2452688"/>
          </a:xfrm>
          <a:prstGeom prst="round2Diag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rgbClr val="1C6A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1519" name="Picture 2" descr="https://avatars.mds.yandex.net/get-zen_doc/1899275/pub_5e53aea2b38ee002b5fc5215_5e53aed7199f2d3291f18a0b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4143375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60648"/>
            <a:ext cx="8291264" cy="659735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None/>
            </a:pPr>
            <a:endParaRPr lang="ru-RU" sz="1600" b="1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0000FF"/>
                </a:solidFill>
                <a:effectLst>
                  <a:reflection blurRad="228600" stA="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solidFill>
                  <a:srgbClr val="7030A0"/>
                </a:solidFill>
                <a:effectLst>
                  <a:reflection blurRad="228600" stA="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Муниципальная </a:t>
            </a:r>
            <a:r>
              <a:rPr lang="ru-RU" sz="2400" b="1" dirty="0">
                <a:solidFill>
                  <a:srgbClr val="7030A0"/>
                </a:solidFill>
                <a:effectLst>
                  <a:reflection blurRad="228600" stA="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программа «Повышение квалификации муниципальных и не муниципальных служащих администрации Фёдоровского городского поселения Тосненского муниципального района Ленинградской области» - </a:t>
            </a:r>
            <a:r>
              <a:rPr lang="ru-RU" sz="2400" b="1" dirty="0" smtClean="0">
                <a:solidFill>
                  <a:srgbClr val="7030A0"/>
                </a:solidFill>
                <a:effectLst>
                  <a:reflection blurRad="228600" stA="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300,00 </a:t>
            </a:r>
            <a:r>
              <a:rPr lang="ru-RU" sz="2400" b="1" dirty="0">
                <a:solidFill>
                  <a:srgbClr val="7030A0"/>
                </a:solidFill>
                <a:effectLst>
                  <a:reflection blurRad="228600" stA="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None/>
            </a:pP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None/>
            </a:pP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«Создание условий для экономического развития в Фёдоровском городском поселении Тосненского муниципального района Ленинградской области» - 7 050,000 тыс. рублей:</a:t>
            </a:r>
          </a:p>
          <a:p>
            <a:pPr marL="342900" indent="-342900">
              <a:buNone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Средства направлены на:</a:t>
            </a:r>
          </a:p>
          <a:p>
            <a:pPr marL="342900" indent="-342900">
              <a:buNone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мероприятия по гене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ральному плану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Фёдоровского г.п.</a:t>
            </a:r>
          </a:p>
          <a:p>
            <a:pPr marL="342900" indent="-34290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- мероприятия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землеустройству и землепользованию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14438" y="1357313"/>
            <a:ext cx="6985000" cy="3123932"/>
          </a:xfrm>
          <a:prstGeom prst="rect">
            <a:avLst/>
          </a:prstGeom>
          <a:solidFill>
            <a:srgbClr val="00B0F0">
              <a:alpha val="29000"/>
            </a:srgbClr>
          </a:solidFill>
          <a:ln w="69850">
            <a:solidFill>
              <a:srgbClr val="06D2E8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003399"/>
                </a:solidFill>
                <a:latin typeface="+mj-lt"/>
                <a:cs typeface="Arial" pitchFamily="34" charset="0"/>
              </a:rPr>
              <a:t>Непрограммные расходы в </a:t>
            </a:r>
            <a:r>
              <a:rPr lang="ru-RU" sz="1600" b="1" dirty="0" smtClean="0">
                <a:solidFill>
                  <a:srgbClr val="003399"/>
                </a:solidFill>
                <a:latin typeface="+mj-lt"/>
                <a:cs typeface="Arial" pitchFamily="34" charset="0"/>
              </a:rPr>
              <a:t>2025 </a:t>
            </a:r>
            <a:r>
              <a:rPr lang="ru-RU" sz="1600" b="1" dirty="0">
                <a:solidFill>
                  <a:srgbClr val="003399"/>
                </a:solidFill>
                <a:latin typeface="+mj-lt"/>
                <a:cs typeface="Arial" pitchFamily="34" charset="0"/>
              </a:rPr>
              <a:t>году составят</a:t>
            </a:r>
          </a:p>
          <a:p>
            <a:pPr algn="ctr">
              <a:spcBef>
                <a:spcPts val="600"/>
              </a:spcBef>
              <a:defRPr/>
            </a:pPr>
            <a:r>
              <a:rPr lang="ru-RU" sz="1600" b="1" dirty="0" smtClean="0">
                <a:solidFill>
                  <a:srgbClr val="7030A0"/>
                </a:solidFill>
                <a:latin typeface="+mj-lt"/>
                <a:cs typeface="Arial" pitchFamily="34" charset="0"/>
              </a:rPr>
              <a:t>85</a:t>
            </a:r>
            <a:r>
              <a:rPr lang="ru-RU" sz="1600" b="1" dirty="0" smtClean="0">
                <a:solidFill>
                  <a:srgbClr val="7030A0"/>
                </a:solidFill>
                <a:latin typeface="+mj-lt"/>
                <a:cs typeface="Arial" pitchFamily="34" charset="0"/>
              </a:rPr>
              <a:t> 489,470 </a:t>
            </a:r>
            <a:r>
              <a:rPr lang="ru-RU" sz="1600" b="1" dirty="0">
                <a:solidFill>
                  <a:srgbClr val="002060"/>
                </a:solidFill>
                <a:latin typeface="+mj-lt"/>
                <a:cs typeface="Arial" pitchFamily="34" charset="0"/>
              </a:rPr>
              <a:t>тыс. руб., из них:</a:t>
            </a:r>
          </a:p>
          <a:p>
            <a:pPr algn="just">
              <a:buFontTx/>
              <a:buChar char="-"/>
              <a:defRPr/>
            </a:pPr>
            <a:r>
              <a:rPr lang="ru-RU" sz="1600" dirty="0">
                <a:solidFill>
                  <a:srgbClr val="002060"/>
                </a:solidFill>
                <a:cs typeface="Arial" pitchFamily="34" charset="0"/>
              </a:rPr>
              <a:t>решение вопросов в области национальной экономики – </a:t>
            </a:r>
            <a:r>
              <a:rPr lang="ru-RU" sz="1600" b="1" dirty="0" smtClean="0">
                <a:solidFill>
                  <a:srgbClr val="7030A0"/>
                </a:solidFill>
                <a:cs typeface="Arial" pitchFamily="34" charset="0"/>
              </a:rPr>
              <a:t>65,0 </a:t>
            </a:r>
            <a:r>
              <a:rPr lang="ru-RU" sz="1600" b="1" dirty="0">
                <a:solidFill>
                  <a:srgbClr val="7030A0"/>
                </a:solidFill>
                <a:cs typeface="Arial" pitchFamily="34" charset="0"/>
              </a:rPr>
              <a:t>тыс. руб</a:t>
            </a:r>
            <a:r>
              <a:rPr lang="ru-RU" sz="1600" b="1" dirty="0">
                <a:solidFill>
                  <a:srgbClr val="002060"/>
                </a:solidFill>
                <a:cs typeface="Arial" pitchFamily="34" charset="0"/>
              </a:rPr>
              <a:t>.</a:t>
            </a:r>
            <a:r>
              <a:rPr lang="ru-RU" sz="1600" dirty="0">
                <a:solidFill>
                  <a:srgbClr val="002060"/>
                </a:solidFill>
                <a:cs typeface="Arial" pitchFamily="34" charset="0"/>
              </a:rPr>
              <a:t>;</a:t>
            </a:r>
          </a:p>
          <a:p>
            <a:pPr algn="just">
              <a:buFontTx/>
              <a:buChar char="-"/>
              <a:defRPr/>
            </a:pPr>
            <a:r>
              <a:rPr lang="ru-RU" sz="1600" dirty="0">
                <a:solidFill>
                  <a:srgbClr val="002060"/>
                </a:solidFill>
                <a:cs typeface="Arial" pitchFamily="34" charset="0"/>
              </a:rPr>
              <a:t>мероприятия в области национальной безопасности – </a:t>
            </a:r>
            <a:r>
              <a:rPr lang="ru-RU" sz="1600" b="1" dirty="0" smtClean="0">
                <a:solidFill>
                  <a:srgbClr val="7030A0"/>
                </a:solidFill>
                <a:cs typeface="Arial" pitchFamily="34" charset="0"/>
              </a:rPr>
              <a:t>3,520 </a:t>
            </a:r>
            <a:r>
              <a:rPr lang="ru-RU" sz="1600" b="1" dirty="0">
                <a:solidFill>
                  <a:srgbClr val="7030A0"/>
                </a:solidFill>
                <a:cs typeface="Arial" pitchFamily="34" charset="0"/>
              </a:rPr>
              <a:t>тыс. руб.</a:t>
            </a:r>
            <a:r>
              <a:rPr lang="ru-RU" sz="1600" dirty="0">
                <a:solidFill>
                  <a:srgbClr val="7030A0"/>
                </a:solidFill>
                <a:cs typeface="Arial" pitchFamily="34" charset="0"/>
              </a:rPr>
              <a:t>; </a:t>
            </a:r>
          </a:p>
          <a:p>
            <a:pPr algn="just">
              <a:buFontTx/>
              <a:buChar char="-"/>
              <a:defRPr/>
            </a:pPr>
            <a:r>
              <a:rPr lang="ru-RU" sz="1600" dirty="0">
                <a:solidFill>
                  <a:srgbClr val="002060"/>
                </a:solidFill>
                <a:cs typeface="Arial" pitchFamily="34" charset="0"/>
              </a:rPr>
              <a:t>мероприятия в сфере поддержки издательств и периодических средств массовой информации- </a:t>
            </a:r>
            <a:r>
              <a:rPr lang="ru-RU" sz="1600" b="1" dirty="0" smtClean="0">
                <a:solidFill>
                  <a:srgbClr val="7030A0"/>
                </a:solidFill>
                <a:cs typeface="Arial" pitchFamily="34" charset="0"/>
              </a:rPr>
              <a:t>2 568,822 тыс.руб</a:t>
            </a:r>
            <a:r>
              <a:rPr lang="ru-RU" sz="1600" b="1" dirty="0">
                <a:solidFill>
                  <a:srgbClr val="002060"/>
                </a:solidFill>
                <a:cs typeface="Arial" pitchFamily="34" charset="0"/>
              </a:rPr>
              <a:t>.</a:t>
            </a:r>
            <a:r>
              <a:rPr lang="ru-RU" sz="1600" dirty="0">
                <a:solidFill>
                  <a:srgbClr val="002060"/>
                </a:solidFill>
                <a:cs typeface="Arial" pitchFamily="34" charset="0"/>
              </a:rPr>
              <a:t>;</a:t>
            </a:r>
          </a:p>
          <a:p>
            <a:pPr algn="just">
              <a:buFontTx/>
              <a:buChar char="-"/>
              <a:defRPr/>
            </a:pPr>
            <a:r>
              <a:rPr lang="ru-RU" sz="1600" dirty="0">
                <a:solidFill>
                  <a:srgbClr val="002060"/>
                </a:solidFill>
                <a:cs typeface="Arial" pitchFamily="34" charset="0"/>
              </a:rPr>
              <a:t>решение общегосударственных вопросов – </a:t>
            </a:r>
            <a:r>
              <a:rPr lang="ru-RU" sz="1600" b="1" dirty="0" smtClean="0">
                <a:solidFill>
                  <a:srgbClr val="7030A0"/>
                </a:solidFill>
                <a:cs typeface="Arial" pitchFamily="34" charset="0"/>
              </a:rPr>
              <a:t>81</a:t>
            </a:r>
            <a:r>
              <a:rPr lang="ru-RU" sz="1600" b="1" dirty="0" smtClean="0">
                <a:solidFill>
                  <a:srgbClr val="7030A0"/>
                </a:solidFill>
                <a:cs typeface="Arial" pitchFamily="34" charset="0"/>
              </a:rPr>
              <a:t> 461,960 </a:t>
            </a:r>
            <a:r>
              <a:rPr lang="ru-RU" sz="1600" b="1" dirty="0">
                <a:solidFill>
                  <a:srgbClr val="7030A0"/>
                </a:solidFill>
                <a:cs typeface="Arial" pitchFamily="34" charset="0"/>
              </a:rPr>
              <a:t>тыс. руб</a:t>
            </a:r>
            <a:r>
              <a:rPr lang="ru-RU" sz="1600" b="1" dirty="0">
                <a:solidFill>
                  <a:srgbClr val="002060"/>
                </a:solidFill>
                <a:cs typeface="Arial" pitchFamily="34" charset="0"/>
              </a:rPr>
              <a:t>.;</a:t>
            </a:r>
          </a:p>
          <a:p>
            <a:pPr algn="just">
              <a:buFontTx/>
              <a:buChar char="-"/>
              <a:defRPr/>
            </a:pPr>
            <a:r>
              <a:rPr lang="ru-RU" sz="1600" dirty="0">
                <a:solidFill>
                  <a:srgbClr val="002060"/>
                </a:solidFill>
                <a:cs typeface="Arial" pitchFamily="34" charset="0"/>
              </a:rPr>
              <a:t>мобилизационная и вневойсковая подготовка </a:t>
            </a:r>
            <a:r>
              <a:rPr lang="ru-RU" sz="1600" b="1" dirty="0">
                <a:solidFill>
                  <a:srgbClr val="002060"/>
                </a:solidFill>
                <a:cs typeface="Arial" pitchFamily="34" charset="0"/>
              </a:rPr>
              <a:t>– </a:t>
            </a:r>
            <a:r>
              <a:rPr lang="ru-RU" sz="1600" b="1" dirty="0" smtClean="0">
                <a:solidFill>
                  <a:srgbClr val="7030A0"/>
                </a:solidFill>
                <a:cs typeface="Arial" pitchFamily="34" charset="0"/>
              </a:rPr>
              <a:t>406</a:t>
            </a:r>
            <a:r>
              <a:rPr lang="ru-RU" sz="1600" b="1" dirty="0" smtClean="0">
                <a:solidFill>
                  <a:srgbClr val="7030A0"/>
                </a:solidFill>
                <a:cs typeface="Arial" pitchFamily="34" charset="0"/>
              </a:rPr>
              <a:t>,9 </a:t>
            </a:r>
            <a:r>
              <a:rPr lang="ru-RU" sz="1600" b="1" dirty="0">
                <a:solidFill>
                  <a:srgbClr val="7030A0"/>
                </a:solidFill>
                <a:cs typeface="Arial" pitchFamily="34" charset="0"/>
              </a:rPr>
              <a:t>тыс.руб</a:t>
            </a:r>
            <a:r>
              <a:rPr lang="ru-RU" sz="1600" b="1" dirty="0">
                <a:solidFill>
                  <a:srgbClr val="002060"/>
                </a:solidFill>
                <a:cs typeface="Arial" pitchFamily="34" charset="0"/>
              </a:rPr>
              <a:t>.;</a:t>
            </a:r>
            <a:endParaRPr lang="ru-RU" sz="1600" dirty="0">
              <a:solidFill>
                <a:srgbClr val="002060"/>
              </a:solidFill>
              <a:cs typeface="Arial" pitchFamily="34" charset="0"/>
            </a:endParaRPr>
          </a:p>
          <a:p>
            <a:pPr algn="just">
              <a:defRPr/>
            </a:pPr>
            <a:r>
              <a:rPr lang="ru-RU" sz="1600" dirty="0">
                <a:solidFill>
                  <a:srgbClr val="002060"/>
                </a:solidFill>
                <a:cs typeface="Arial" pitchFamily="34" charset="0"/>
              </a:rPr>
              <a:t>- мероприятия социальной политики – </a:t>
            </a:r>
            <a:r>
              <a:rPr lang="ru-RU" sz="1600" b="1" dirty="0" smtClean="0">
                <a:solidFill>
                  <a:srgbClr val="7030A0"/>
                </a:solidFill>
                <a:cs typeface="Arial" pitchFamily="34" charset="0"/>
              </a:rPr>
              <a:t>983</a:t>
            </a:r>
            <a:r>
              <a:rPr lang="ru-RU" sz="1600" b="1" dirty="0" smtClean="0">
                <a:solidFill>
                  <a:srgbClr val="7030A0"/>
                </a:solidFill>
                <a:cs typeface="Arial" pitchFamily="34" charset="0"/>
              </a:rPr>
              <a:t>,268 </a:t>
            </a:r>
            <a:r>
              <a:rPr lang="ru-RU" sz="1600" b="1" dirty="0">
                <a:solidFill>
                  <a:srgbClr val="7030A0"/>
                </a:solidFill>
                <a:cs typeface="Arial" pitchFamily="34" charset="0"/>
              </a:rPr>
              <a:t>тыс. руб</a:t>
            </a:r>
            <a:r>
              <a:rPr lang="ru-RU" sz="1600" b="1" dirty="0">
                <a:solidFill>
                  <a:srgbClr val="002060"/>
                </a:solidFill>
                <a:cs typeface="Arial" pitchFamily="34" charset="0"/>
              </a:rPr>
              <a:t>.</a:t>
            </a:r>
            <a:endParaRPr lang="ru-RU" sz="1500" b="1" dirty="0">
              <a:solidFill>
                <a:srgbClr val="00206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2531" name="Заголовок 1"/>
          <p:cNvSpPr>
            <a:spLocks noGrp="1"/>
          </p:cNvSpPr>
          <p:nvPr>
            <p:ph type="title"/>
          </p:nvPr>
        </p:nvSpPr>
        <p:spPr>
          <a:xfrm>
            <a:off x="971550" y="-12700"/>
            <a:ext cx="7424738" cy="1227138"/>
          </a:xfrm>
        </p:spPr>
        <p:txBody>
          <a:bodyPr/>
          <a:lstStyle/>
          <a:p>
            <a:r>
              <a:rPr lang="ru-RU" sz="3200" b="1">
                <a:solidFill>
                  <a:srgbClr val="0000FF"/>
                </a:solidFill>
                <a:latin typeface="Bookman Old Style" pitchFamily="18" charset="0"/>
              </a:rPr>
              <a:t>Непрограммные расходы</a:t>
            </a:r>
          </a:p>
        </p:txBody>
      </p:sp>
      <p:sp>
        <p:nvSpPr>
          <p:cNvPr id="22532" name="AutoShape 2" descr="http://proxy.whoisaaronbrown.com/proxy/http:/img-fotki.yandex.ru/get/5605/svetlera.1e1/0_58d33_b152dab7_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3" name="AutoShape 4" descr="http://proxy.whoisaaronbrown.com/proxy/http:/img-fotki.yandex.ru/get/5605/svetlera.1e1/0_58d33_b152dab7_L.jp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2534" name="Picture 2" descr="https://tverlife.ru/wp-content/uploads/2020/06/6d0015138fc36e4216c58d3aad0d77b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38" y="4500563"/>
            <a:ext cx="4357687" cy="226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3"/>
          <p:cNvSpPr txBox="1">
            <a:spLocks noChangeArrowheads="1"/>
          </p:cNvSpPr>
          <p:nvPr/>
        </p:nvSpPr>
        <p:spPr bwMode="auto">
          <a:xfrm>
            <a:off x="1476375" y="1700213"/>
            <a:ext cx="6119813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8000" b="1">
                <a:solidFill>
                  <a:srgbClr val="0000FF"/>
                </a:solidFill>
                <a:latin typeface="Arial" charset="0"/>
              </a:rPr>
              <a:t>Спасибо за </a:t>
            </a:r>
          </a:p>
          <a:p>
            <a:pPr algn="ctr"/>
            <a:r>
              <a:rPr lang="ru-RU" altLang="ru-RU" sz="8000" b="1">
                <a:solidFill>
                  <a:srgbClr val="0000FF"/>
                </a:solidFill>
                <a:latin typeface="Arial" charset="0"/>
              </a:rPr>
              <a:t>внимание!</a:t>
            </a: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5656" y="0"/>
            <a:ext cx="67687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>
                <a:ln w="9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Основные параметры проекта бюджета Фёдоровского городского поселения Тосненского муниципального района Ленинградской области на </a:t>
            </a:r>
            <a:r>
              <a:rPr lang="ru-RU" sz="2000" b="1" cap="all" dirty="0" smtClean="0">
                <a:ln w="9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000" b="1" cap="all" dirty="0">
                <a:ln w="9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sz="2000" b="1" cap="all" dirty="0" smtClean="0">
                <a:ln w="9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2026-2027 </a:t>
            </a:r>
            <a:r>
              <a:rPr lang="ru-RU" sz="2000" b="1" cap="all" dirty="0">
                <a:ln w="9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годов (тыс. руб.)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="" xmlns:p14="http://schemas.microsoft.com/office/powerpoint/2010/main" val="1889218132"/>
              </p:ext>
            </p:extLst>
          </p:nvPr>
        </p:nvGraphicFramePr>
        <p:xfrm>
          <a:off x="0" y="1628800"/>
          <a:ext cx="8388424" cy="52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763688" y="4221088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275</a:t>
            </a:r>
            <a:r>
              <a:rPr lang="ru-RU" sz="2000" b="1" cap="all" dirty="0" smtClean="0">
                <a:ln w="90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431,448</a:t>
            </a:r>
            <a:endParaRPr lang="ru-RU" sz="2000" b="1" cap="all" dirty="0">
              <a:ln w="9000" cmpd="sng">
                <a:solidFill>
                  <a:schemeClr val="accent5">
                    <a:lumMod val="50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35896" y="4655850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237 783,480</a:t>
            </a:r>
            <a:endParaRPr lang="ru-RU" sz="2000" b="1" cap="all" dirty="0">
              <a:ln w="9000" cmpd="sng">
                <a:solidFill>
                  <a:schemeClr val="accent5">
                    <a:lumMod val="50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39752" y="5517232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237</a:t>
            </a:r>
            <a:r>
              <a:rPr lang="ru-RU" sz="2000" b="1" cap="all" dirty="0" smtClean="0">
                <a:ln w="90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783,480</a:t>
            </a:r>
            <a:endParaRPr lang="ru-RU" sz="2000" b="1" cap="all" dirty="0">
              <a:ln w="9000" cmpd="sng">
                <a:solidFill>
                  <a:schemeClr val="accent5">
                    <a:lumMod val="50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56176" y="5304289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251</a:t>
            </a:r>
            <a:r>
              <a:rPr lang="ru-RU" sz="2000" b="1" cap="all" dirty="0" smtClean="0">
                <a:ln w="90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119,536</a:t>
            </a:r>
            <a:endParaRPr lang="ru-RU" sz="2000" b="1" cap="all" dirty="0">
              <a:ln w="9000" cmpd="sng">
                <a:solidFill>
                  <a:schemeClr val="accent5">
                    <a:lumMod val="50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924944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298 910,858</a:t>
            </a:r>
            <a:endParaRPr lang="ru-RU" sz="2000" b="1" cap="all" dirty="0">
              <a:ln w="9000" cmpd="sng">
                <a:solidFill>
                  <a:schemeClr val="accent5">
                    <a:lumMod val="50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89273" y="5517232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251</a:t>
            </a:r>
            <a:r>
              <a:rPr lang="ru-RU" sz="2000" b="1" cap="all" dirty="0" smtClean="0">
                <a:ln w="90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119,536</a:t>
            </a:r>
            <a:endParaRPr lang="ru-RU" sz="2000" b="1" cap="all" dirty="0">
              <a:ln w="9000" cmpd="sng">
                <a:solidFill>
                  <a:schemeClr val="accent5">
                    <a:lumMod val="50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31"/>
          <p:cNvGrpSpPr/>
          <p:nvPr/>
        </p:nvGrpSpPr>
        <p:grpSpPr>
          <a:xfrm>
            <a:off x="3329696" y="3696997"/>
            <a:ext cx="1608103" cy="896508"/>
            <a:chOff x="4154644" y="4221088"/>
            <a:chExt cx="1747938" cy="896508"/>
          </a:xfrm>
        </p:grpSpPr>
        <p:sp>
          <p:nvSpPr>
            <p:cNvPr id="30" name="TextBox 29"/>
            <p:cNvSpPr txBox="1"/>
            <p:nvPr/>
          </p:nvSpPr>
          <p:spPr>
            <a:xfrm>
              <a:off x="4174390" y="4221088"/>
              <a:ext cx="17281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cap="all" dirty="0">
                  <a:ln w="9000" cmpd="sng">
                    <a:solidFill>
                      <a:schemeClr val="accent5">
                        <a:lumMod val="5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Дефицит 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154644" y="4717486"/>
              <a:ext cx="17281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cap="all" dirty="0">
                  <a:ln w="9000" cmpd="sng">
                    <a:solidFill>
                      <a:schemeClr val="accent5">
                        <a:lumMod val="5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    0,00</a:t>
              </a:r>
            </a:p>
          </p:txBody>
        </p:sp>
      </p:grpSp>
      <p:grpSp>
        <p:nvGrpSpPr>
          <p:cNvPr id="3" name="Группа 32"/>
          <p:cNvGrpSpPr/>
          <p:nvPr/>
        </p:nvGrpSpPr>
        <p:grpSpPr>
          <a:xfrm>
            <a:off x="1648879" y="1786870"/>
            <a:ext cx="1692696" cy="760150"/>
            <a:chOff x="4644008" y="3212976"/>
            <a:chExt cx="1800200" cy="760150"/>
          </a:xfrm>
        </p:grpSpPr>
        <p:sp>
          <p:nvSpPr>
            <p:cNvPr id="34" name="TextBox 33"/>
            <p:cNvSpPr txBox="1"/>
            <p:nvPr/>
          </p:nvSpPr>
          <p:spPr>
            <a:xfrm>
              <a:off x="4644008" y="3212976"/>
              <a:ext cx="17281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cap="all" dirty="0">
                  <a:ln w="9000" cmpd="sng">
                    <a:solidFill>
                      <a:schemeClr val="accent5">
                        <a:lumMod val="5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Дефицит 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716016" y="3573016"/>
              <a:ext cx="17281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cap="all" dirty="0" smtClean="0">
                  <a:ln w="9000" cmpd="sng">
                    <a:solidFill>
                      <a:schemeClr val="accent5">
                        <a:lumMod val="5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ru-RU" sz="2000" b="1" cap="all" dirty="0" smtClean="0">
                  <a:ln w="9000" cmpd="sng">
                    <a:solidFill>
                      <a:schemeClr val="accent5">
                        <a:lumMod val="5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23</a:t>
              </a:r>
              <a:r>
                <a:rPr lang="ru-RU" sz="2000" b="1" cap="all" dirty="0" smtClean="0">
                  <a:ln w="9000" cmpd="sng">
                    <a:solidFill>
                      <a:schemeClr val="accent5">
                        <a:lumMod val="5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479,410</a:t>
              </a:r>
              <a:endParaRPr lang="ru-RU" sz="2000" b="1" cap="all" dirty="0">
                <a:ln w="90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Группа 38"/>
          <p:cNvGrpSpPr/>
          <p:nvPr/>
        </p:nvGrpSpPr>
        <p:grpSpPr>
          <a:xfrm>
            <a:off x="5216546" y="3717032"/>
            <a:ext cx="1800200" cy="760150"/>
            <a:chOff x="4644008" y="3212976"/>
            <a:chExt cx="1800200" cy="760150"/>
          </a:xfrm>
        </p:grpSpPr>
        <p:sp>
          <p:nvSpPr>
            <p:cNvPr id="40" name="TextBox 39"/>
            <p:cNvSpPr txBox="1"/>
            <p:nvPr/>
          </p:nvSpPr>
          <p:spPr>
            <a:xfrm>
              <a:off x="4644008" y="3212976"/>
              <a:ext cx="17281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cap="all" dirty="0">
                  <a:ln w="9000" cmpd="sng">
                    <a:solidFill>
                      <a:schemeClr val="accent5">
                        <a:lumMod val="5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Дефицит 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716016" y="3573016"/>
              <a:ext cx="17281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cap="all" dirty="0">
                  <a:ln w="9000" cmpd="sng">
                    <a:solidFill>
                      <a:schemeClr val="accent5">
                        <a:lumMod val="5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   0,00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799839255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000"/>
                            </p:stCondLst>
                            <p:childTnLst>
                              <p:par>
                                <p:cTn id="5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AsOne/>
      </p:bldGraphic>
      <p:bldP spid="10" grpId="0"/>
      <p:bldP spid="13" grpId="0"/>
      <p:bldP spid="17" grpId="0"/>
      <p:bldP spid="20" grpId="0"/>
      <p:bldP spid="9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11560" y="0"/>
            <a:ext cx="853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Структура доходов бюджета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="" xmlns:p14="http://schemas.microsoft.com/office/powerpoint/2010/main" val="2830642726"/>
              </p:ext>
            </p:extLst>
          </p:nvPr>
        </p:nvGraphicFramePr>
        <p:xfrm>
          <a:off x="928662" y="1643050"/>
          <a:ext cx="784887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428992" y="2428868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ru-RU" sz="32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,6%</a:t>
            </a:r>
            <a:endParaRPr lang="ru-RU" sz="32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71670" y="4143380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32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8,7%</a:t>
            </a:r>
            <a:endParaRPr lang="ru-RU" sz="32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57422" y="1714488"/>
            <a:ext cx="1285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32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8A3E"/>
                </a:solidFill>
                <a:effectLst/>
                <a:latin typeface="Times New Roman" pitchFamily="18" charset="0"/>
                <a:cs typeface="Times New Roman" pitchFamily="18" charset="0"/>
              </a:rPr>
              <a:t>,7</a:t>
            </a:r>
            <a:r>
              <a:rPr lang="ru-RU" sz="32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8A3E"/>
                </a:solidFill>
                <a:effectLst/>
                <a:latin typeface="Times New Roman" pitchFamily="18" charset="0"/>
                <a:cs typeface="Times New Roman" pitchFamily="18" charset="0"/>
              </a:rPr>
              <a:t>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83352" y="980728"/>
            <a:ext cx="1260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grpSp>
        <p:nvGrpSpPr>
          <p:cNvPr id="2" name="Группа 33"/>
          <p:cNvGrpSpPr/>
          <p:nvPr/>
        </p:nvGrpSpPr>
        <p:grpSpPr>
          <a:xfrm>
            <a:off x="4929190" y="1785926"/>
            <a:ext cx="2803182" cy="714380"/>
            <a:chOff x="5082326" y="1779086"/>
            <a:chExt cx="2803182" cy="714380"/>
          </a:xfrm>
        </p:grpSpPr>
        <p:sp>
          <p:nvSpPr>
            <p:cNvPr id="5" name="TextBox 4"/>
            <p:cNvSpPr txBox="1"/>
            <p:nvPr/>
          </p:nvSpPr>
          <p:spPr>
            <a:xfrm>
              <a:off x="5725268" y="1779086"/>
              <a:ext cx="21602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cap="all" dirty="0" smtClean="0">
                  <a:ln w="9000" cmpd="sng">
                    <a:solidFill>
                      <a:sysClr val="windowText" lastClr="000000"/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40</a:t>
              </a:r>
              <a:r>
                <a:rPr lang="en-US" sz="2800" b="1" cap="all" dirty="0" smtClean="0">
                  <a:ln w="9000" cmpd="sng">
                    <a:solidFill>
                      <a:sysClr val="windowText" lastClr="000000"/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cap="all" dirty="0" smtClean="0">
                  <a:ln w="9000" cmpd="sng">
                    <a:solidFill>
                      <a:sysClr val="windowText" lastClr="000000"/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083,102</a:t>
              </a:r>
              <a:endParaRPr lang="ru-RU" sz="28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Прямая соединительная линия 15"/>
            <p:cNvCxnSpPr/>
            <p:nvPr/>
          </p:nvCxnSpPr>
          <p:spPr>
            <a:xfrm flipV="1">
              <a:off x="5082326" y="2279152"/>
              <a:ext cx="642942" cy="214314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5725268" y="2279152"/>
              <a:ext cx="121444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285720" y="5143511"/>
            <a:ext cx="2000232" cy="575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216</a:t>
            </a:r>
            <a:r>
              <a:rPr lang="ru-RU" sz="28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898,140</a:t>
            </a:r>
            <a:endParaRPr lang="ru-RU" sz="28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34"/>
          <p:cNvGrpSpPr/>
          <p:nvPr/>
        </p:nvGrpSpPr>
        <p:grpSpPr>
          <a:xfrm>
            <a:off x="3214678" y="1142984"/>
            <a:ext cx="2304256" cy="864096"/>
            <a:chOff x="2771800" y="908720"/>
            <a:chExt cx="2304256" cy="864096"/>
          </a:xfrm>
        </p:grpSpPr>
        <p:sp>
          <p:nvSpPr>
            <p:cNvPr id="6" name="TextBox 5"/>
            <p:cNvSpPr txBox="1"/>
            <p:nvPr/>
          </p:nvSpPr>
          <p:spPr>
            <a:xfrm>
              <a:off x="3131840" y="908720"/>
              <a:ext cx="19442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cap="all" dirty="0" smtClean="0">
                  <a:ln w="9000" cmpd="sng">
                    <a:solidFill>
                      <a:sysClr val="windowText" lastClr="000000"/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18 450,206</a:t>
              </a:r>
              <a:endParaRPr lang="ru-RU" sz="28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0" name="Прямая соединительная линия 29"/>
            <p:cNvCxnSpPr/>
            <p:nvPr/>
          </p:nvCxnSpPr>
          <p:spPr>
            <a:xfrm flipV="1">
              <a:off x="2771800" y="1412776"/>
              <a:ext cx="360040" cy="36004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>
              <a:off x="3128990" y="1408786"/>
              <a:ext cx="1512168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313341672"/>
      </p:ext>
    </p:extLst>
  </p:cSld>
  <p:clrMapOvr>
    <a:masterClrMapping/>
  </p:clrMapOvr>
  <p:transition spd="slow" advClick="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Graphic spid="14" grpId="0">
        <p:bldAsOne/>
      </p:bldGraphic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853896376"/>
              </p:ext>
            </p:extLst>
          </p:nvPr>
        </p:nvGraphicFramePr>
        <p:xfrm>
          <a:off x="447435" y="1628800"/>
          <a:ext cx="828092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6512511" cy="1215008"/>
          </a:xfrm>
        </p:spPr>
        <p:txBody>
          <a:bodyPr>
            <a:normAutofit fontScale="90000"/>
          </a:bodyPr>
          <a:lstStyle/>
          <a:p>
            <a:r>
              <a:rPr lang="ru-RU" dirty="0"/>
              <a:t>Налоговые доходы </a:t>
            </a:r>
            <a:r>
              <a:rPr lang="ru-RU" dirty="0" smtClean="0"/>
              <a:t>2025г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1269550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500174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143000"/>
          </a:xfrm>
        </p:spPr>
        <p:txBody>
          <a:bodyPr/>
          <a:lstStyle/>
          <a:p>
            <a:r>
              <a:rPr lang="ru-RU" dirty="0"/>
              <a:t>Неналоговые доходы </a:t>
            </a:r>
            <a:r>
              <a:rPr lang="ru-RU" dirty="0" smtClean="0"/>
              <a:t>2025 </a:t>
            </a:r>
            <a:r>
              <a:rPr lang="ru-RU" dirty="0"/>
              <a:t>г.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071538" y="142852"/>
            <a:ext cx="7786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на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0" y="1052736"/>
            <a:ext cx="9144000" cy="57861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Субвенции бюджетам бюджетной системы </a:t>
            </a:r>
          </a:p>
          <a:p>
            <a:pPr algn="ctr"/>
            <a:r>
              <a:rPr lang="ru-RU" sz="2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Российской федерации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410</a:t>
            </a:r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,420 </a:t>
            </a:r>
            <a:r>
              <a:rPr lang="ru-RU" sz="2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рублей:</a:t>
            </a:r>
          </a:p>
          <a:p>
            <a:pPr algn="ctr">
              <a:buFontTx/>
              <a:buChar char="-"/>
            </a:pP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Субвенции бюджетам городских поселений на осуществление первичного воинского учета на территориях, где отсутствуют военные комиссариаты – 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406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,900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  <a:p>
            <a:pPr algn="ctr">
              <a:buFontTx/>
              <a:buChar char="-"/>
            </a:pP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Субвенции бюджетам городских поселений на выполнение передаваемых полномочий субъектов Российской Федерации (полномочия в сфере административных </a:t>
            </a:r>
            <a:r>
              <a:rPr lang="ru-RU" sz="1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правооотношений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– 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3,520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тыс.руб.</a:t>
            </a:r>
          </a:p>
          <a:p>
            <a:pPr algn="ctr">
              <a:buFontTx/>
              <a:buChar char="-"/>
            </a:pP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Субсидии бюджетам бюджетной системы Российской Федерации (межбюджетные субсидии)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39 672,682 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Субсидии 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бюджетам городских поселений на реализацию программ формирования современной городской среды – 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000,000 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  <a:p>
            <a:pPr algn="ctr">
              <a:buFontTx/>
              <a:buChar char="-"/>
            </a:pP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Субсидии бюджетам городских поселений на осуществление дорожной деятельности в отношении автомобильных дорог общего 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пользования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17 774,882 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Прочие субсидии бюджетам городских поселений - 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897,800 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  <a:p>
            <a:pPr algn="ctr">
              <a:buFontTx/>
              <a:buChar char="-"/>
            </a:pP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928662" y="500042"/>
            <a:ext cx="7286676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ПРОЧИЕ СУБСИДИИ БЮДЖЕТАМ ГОРОДСКИХ </a:t>
            </a:r>
            <a:r>
              <a:rPr lang="ru-RU" sz="20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ПОСЕЛЕНИЙ</a:t>
            </a:r>
          </a:p>
          <a:p>
            <a:pPr algn="ctr"/>
            <a:endParaRPr lang="ru-RU" sz="2000" b="1" u="sng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897,800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тыс.рублей:</a:t>
            </a:r>
          </a:p>
          <a:p>
            <a:pPr algn="ctr"/>
            <a:endParaRPr lang="ru-RU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субсидия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поддержку развития общественной инфраструктуры муниципального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значения –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6 000,000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  <a:p>
            <a:pPr algn="ctr">
              <a:buFontTx/>
              <a:buChar char="-"/>
            </a:pPr>
            <a:endParaRPr lang="ru-RU" sz="20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субсидии на комплекс мероприятий по борьбе с борщевиком Сосновского –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198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,500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  <a:p>
            <a:pPr algn="ctr">
              <a:buFontTx/>
              <a:buChar char="-"/>
            </a:pP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субсидии на обеспечение стимулирующих выплат работникам муниципальных учреждений культуры Ленинградской области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107,000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  <a:p>
            <a:pPr algn="ctr"/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субсидии на мероприятия по созданию мест (площадок) накопления твердых коммунальных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отходов –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592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,300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prstClr val="whit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/>
        </p:nvGraphicFramePr>
        <p:xfrm>
          <a:off x="0" y="1142984"/>
          <a:ext cx="9286844" cy="5715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00100" y="214290"/>
            <a:ext cx="72152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Фёдоровского городского поселения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тосненского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ленинградской области на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18710</TotalTime>
  <Words>1492</Words>
  <Application>Microsoft Office PowerPoint</Application>
  <PresentationFormat>Экран (4:3)</PresentationFormat>
  <Paragraphs>214</Paragraphs>
  <Slides>23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Открытая</vt:lpstr>
      <vt:lpstr>Слайд 1</vt:lpstr>
      <vt:lpstr>Слайд 2</vt:lpstr>
      <vt:lpstr>Слайд 3</vt:lpstr>
      <vt:lpstr>Слайд 4</vt:lpstr>
      <vt:lpstr>Налоговые доходы 2025г.</vt:lpstr>
      <vt:lpstr>Неналоговые доходы 2025 г.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Муниципальная программа "Развитие культуры в Фёдоровском городском поселении Тосненского муниципального района Ленинградской области" 40 906,7 тыс. рублей  </vt:lpstr>
      <vt:lpstr>Слайд 17</vt:lpstr>
      <vt:lpstr>Слайд 18</vt:lpstr>
      <vt:lpstr>Слайд 19</vt:lpstr>
      <vt:lpstr>Слайд 20</vt:lpstr>
      <vt:lpstr>Слайд 21</vt:lpstr>
      <vt:lpstr>Непрограммные расходы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GamezkayaAA</dc:creator>
  <cp:lastModifiedBy>Glavbuh</cp:lastModifiedBy>
  <cp:revision>1865</cp:revision>
  <dcterms:created xsi:type="dcterms:W3CDTF">2015-04-21T11:34:14Z</dcterms:created>
  <dcterms:modified xsi:type="dcterms:W3CDTF">2024-12-16T11:53:57Z</dcterms:modified>
</cp:coreProperties>
</file>