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98" r:id="rId3"/>
    <p:sldId id="378" r:id="rId4"/>
    <p:sldId id="379" r:id="rId5"/>
    <p:sldId id="380" r:id="rId6"/>
    <p:sldId id="381" r:id="rId7"/>
    <p:sldId id="310" r:id="rId8"/>
    <p:sldId id="355" r:id="rId9"/>
    <p:sldId id="313" r:id="rId10"/>
    <p:sldId id="312" r:id="rId11"/>
    <p:sldId id="382" r:id="rId12"/>
    <p:sldId id="383" r:id="rId13"/>
    <p:sldId id="384" r:id="rId14"/>
    <p:sldId id="385" r:id="rId15"/>
    <p:sldId id="386" r:id="rId16"/>
    <p:sldId id="388" r:id="rId17"/>
    <p:sldId id="389" r:id="rId18"/>
    <p:sldId id="390" r:id="rId19"/>
    <p:sldId id="392" r:id="rId20"/>
    <p:sldId id="393" r:id="rId21"/>
    <p:sldId id="394" r:id="rId22"/>
    <p:sldId id="395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008A3E"/>
    <a:srgbClr val="0000FF"/>
    <a:srgbClr val="009900"/>
    <a:srgbClr val="4FB808"/>
    <a:srgbClr val="FCF600"/>
    <a:srgbClr val="FA3F1A"/>
    <a:srgbClr val="FFFF00"/>
    <a:srgbClr val="08B408"/>
    <a:srgbClr val="EAB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6" autoAdjust="0"/>
    <p:restoredTop sz="99396" autoAdjust="0"/>
  </p:normalViewPr>
  <p:slideViewPr>
    <p:cSldViewPr>
      <p:cViewPr>
        <p:scale>
          <a:sx n="100" d="100"/>
          <a:sy n="100" d="100"/>
        </p:scale>
        <p:origin x="-936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>
        <c:manualLayout>
          <c:layoutTarget val="inner"/>
          <c:xMode val="edge"/>
          <c:yMode val="edge"/>
          <c:x val="8.6773033885745379E-2"/>
          <c:y val="2.9144037328845802E-2"/>
          <c:w val="0.74116711315498662"/>
          <c:h val="0.946569264897115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396848.48400000017</c:v>
                </c:pt>
                <c:pt idx="1">
                  <c:v>129926.62000000002</c:v>
                </c:pt>
                <c:pt idx="2">
                  <c:v>132272.41999999998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339889.08899999986</c:v>
                </c:pt>
                <c:pt idx="1">
                  <c:v>129926.62000000002</c:v>
                </c:pt>
                <c:pt idx="2">
                  <c:v>132272.41999999998</c:v>
                </c:pt>
              </c:numCache>
            </c:numRef>
          </c:val>
        </c:ser>
        <c:axId val="101046144"/>
        <c:axId val="101047680"/>
      </c:barChart>
      <c:catAx>
        <c:axId val="10104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47680"/>
        <c:crosses val="autoZero"/>
        <c:auto val="1"/>
        <c:lblAlgn val="ctr"/>
        <c:lblOffset val="100"/>
      </c:catAx>
      <c:valAx>
        <c:axId val="101047680"/>
        <c:scaling>
          <c:orientation val="minMax"/>
        </c:scaling>
        <c:delete val="1"/>
        <c:axPos val="l"/>
        <c:numFmt formatCode="General" sourceLinked="1"/>
        <c:tickLblPos val="none"/>
        <c:crossAx val="10104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9986772247139"/>
          <c:y val="0.52509293964660009"/>
          <c:w val="0.13875204686839937"/>
          <c:h val="0.12500650195058452"/>
        </c:manualLayout>
      </c:layout>
      <c:txPr>
        <a:bodyPr/>
        <a:lstStyle/>
        <a:p>
          <a:pPr>
            <a:defRPr b="1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4.9343141281957457E-2"/>
          <c:y val="3.1123992758975053E-2"/>
          <c:w val="0.53971373211335361"/>
          <c:h val="0.86512936471111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dPt>
            <c:idx val="0"/>
            <c:explosion val="5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dPt>
            <c:idx val="1"/>
            <c:explosion val="11"/>
            <c:spPr>
              <a:solidFill>
                <a:srgbClr val="008A3E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dPt>
            <c:idx val="2"/>
            <c:explosion val="5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123145</c:v>
                </c:pt>
                <c:pt idx="1">
                  <c:v>132111.1</c:v>
                </c:pt>
                <c:pt idx="2" formatCode="General">
                  <c:v>8601.1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752521891044703"/>
          <c:y val="0.48390170699988361"/>
          <c:w val="0.30011344305270882"/>
          <c:h val="0.3538111778429917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067292040014883E-3"/>
                  <c:y val="-0.116714972846154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с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 41 930,5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dLblPos val="ctr"/>
              <c:showCatName val="1"/>
              <c:showPercent val="1"/>
            </c:dLbl>
            <c:dLbl>
              <c:idx val="1"/>
              <c:layout>
                <c:manualLayout>
                  <c:x val="-0.14341739806688214"/>
                  <c:y val="-0.210466810877223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1 </a:t>
                    </a:r>
                    <a:r>
                      <a:rPr lang="ru-RU" dirty="0" smtClean="0"/>
                      <a:t>529,5 </a:t>
                    </a:r>
                    <a:r>
                      <a:rPr lang="ru-RU" dirty="0"/>
                      <a:t>тыс.руб.
1%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577609734184123"/>
                  <c:y val="-7.5173224216917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3 658,0 тыс.руб.
</a:t>
                    </a: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2143360882607293E-2"/>
                  <c:y val="0.162686989027363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 с физических лиц 28 900,0 тыс.руб.
</a:t>
                    </a:r>
                    <a:r>
                      <a:rPr lang="ru-RU" dirty="0" smtClean="0"/>
                      <a:t>21,8%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с физических лиц 41 930,5 тыс.руб.</c:v>
                </c:pt>
                <c:pt idx="1">
                  <c:v>Акцизы 1 529,5 тыс.руб.</c:v>
                </c:pt>
                <c:pt idx="2">
                  <c:v>единый сельскохозяйственный налог 51,1 тыс.руб.</c:v>
                </c:pt>
                <c:pt idx="3">
                  <c:v>налог на имущество 3 658,0 тыс.руб.</c:v>
                </c:pt>
                <c:pt idx="4">
                  <c:v>земельный налог с организаций 56 032,0 тыс.руб.</c:v>
                </c:pt>
                <c:pt idx="5">
                  <c:v>государственная пошлина 10,0 тыс.руб.</c:v>
                </c:pt>
                <c:pt idx="6">
                  <c:v>земельный налог с физических лиц 28 900,0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41930.5</c:v>
                </c:pt>
                <c:pt idx="1">
                  <c:v>1529.5</c:v>
                </c:pt>
                <c:pt idx="2">
                  <c:v>51.1</c:v>
                </c:pt>
                <c:pt idx="3">
                  <c:v>3658</c:v>
                </c:pt>
                <c:pt idx="4">
                  <c:v>56032</c:v>
                </c:pt>
                <c:pt idx="5">
                  <c:v>10</c:v>
                </c:pt>
                <c:pt idx="6">
                  <c:v>28900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497717644919"/>
          <c:y val="3.2292980518504551E-2"/>
          <c:w val="0.33004835211546624"/>
          <c:h val="0.966538031721964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784436667638926E-2"/>
          <c:y val="1.6206862064542683E-2"/>
          <c:w val="0.43274995139496536"/>
          <c:h val="0.811347560062940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78,3% - 6 738,5 </a:t>
                    </a:r>
                    <a:r>
                      <a:rPr lang="ru-RU" dirty="0" err="1" smtClean="0"/>
                      <a:t>тыс.руб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0,7% - 60,6 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032079323417909"/>
                  <c:y val="0.15913202535997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20,9% - 1</a:t>
                    </a:r>
                    <a:r>
                      <a:rPr lang="ru-RU" baseline="0" dirty="0" smtClean="0"/>
                      <a:t> 80</a:t>
                    </a:r>
                    <a:r>
                      <a:rPr lang="ru-RU" dirty="0" smtClean="0"/>
                      <a:t>0,0 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находящиеся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шрафы,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6738.5</c:v>
                </c:pt>
                <c:pt idx="1">
                  <c:v>60.6</c:v>
                </c:pt>
                <c:pt idx="2">
                  <c:v>1800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находящиеся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шрафы, санкции, возмещение ущерба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293598716827062"/>
          <c:y val="0"/>
          <c:w val="0.45008870418975505"/>
          <c:h val="0.992585609498439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perspective val="30"/>
    </c:view3D>
    <c:plotArea>
      <c:layout>
        <c:manualLayout>
          <c:layoutTarget val="inner"/>
          <c:xMode val="edge"/>
          <c:yMode val="edge"/>
          <c:x val="4.5833333333333906E-2"/>
          <c:y val="0.13833312102713274"/>
          <c:w val="0.53957884951881063"/>
          <c:h val="0.7994448309506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5.3993110236220512E-2"/>
                  <c:y val="-2.391174407910668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3,4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-9</a:t>
                    </a:r>
                    <a:r>
                      <a:rPr lang="ru-RU" sz="1400" baseline="0" dirty="0" smtClean="0"/>
                      <a:t> 547</a:t>
                    </a:r>
                    <a:r>
                      <a:rPr lang="ru-RU" sz="1400" dirty="0" smtClean="0"/>
                      <a:t>,8 тыс.руб.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6.5588035870516329E-2"/>
                  <c:y val="0.11315156423009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19,4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-53 960,390 тыс.руб.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2.414588801399825E-3"/>
                  <c:y val="3.276001327030405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0,1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-397,454 тыс.руб.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5.6041010498687656E-2"/>
                  <c:y val="3.491311310414529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9,4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-26 171,843 тыс.руб.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4.8507217847769124E-3"/>
                  <c:y val="-1.31168486667403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58,5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- 162</a:t>
                    </a:r>
                    <a:r>
                      <a:rPr lang="ru-RU" sz="1400" baseline="0" dirty="0" smtClean="0"/>
                      <a:t> 378</a:t>
                    </a:r>
                    <a:r>
                      <a:rPr lang="ru-RU" sz="1400" dirty="0" smtClean="0"/>
                      <a:t>,139 тыс.руб.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3.2680883639545084E-2"/>
                  <c:y val="-3.6068140491645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7,1%-19 625,0 тыс.руб.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5.0541666666666665E-2"/>
                  <c:y val="-2.4957060487669947E-3"/>
                </c:manualLayout>
              </c:layout>
              <c:tx>
                <c:rich>
                  <a:bodyPr/>
                  <a:lstStyle/>
                  <a:p>
                    <a:endParaRPr lang="en-US" sz="1400" dirty="0"/>
                  </a:p>
                </c:rich>
              </c:tx>
              <c:showVal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 formatCode="General">
                  <c:v>252</c:v>
                </c:pt>
                <c:pt idx="1">
                  <c:v>765.92399999999998</c:v>
                </c:pt>
                <c:pt idx="2" formatCode="General">
                  <c:v>53960.39</c:v>
                </c:pt>
                <c:pt idx="3" formatCode="General">
                  <c:v>289.60000000000002</c:v>
                </c:pt>
                <c:pt idx="4" formatCode="General">
                  <c:v>26171.843000000001</c:v>
                </c:pt>
                <c:pt idx="5" formatCode="General">
                  <c:v>162378.139</c:v>
                </c:pt>
                <c:pt idx="6" formatCode="General">
                  <c:v>19625</c:v>
                </c:pt>
                <c:pt idx="7" formatCode="General">
                  <c:v>1719.1</c:v>
                </c:pt>
                <c:pt idx="8" formatCode="General">
                  <c:v>3074.52</c:v>
                </c:pt>
                <c:pt idx="9" formatCode="General">
                  <c:v>9547.7999999999938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70384951881021"/>
          <c:y val="0"/>
          <c:w val="0.5324978127734167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explosion val="18"/>
            <c:spPr>
              <a:solidFill>
                <a:srgbClr val="4FB808"/>
              </a:solidFill>
            </c:spPr>
          </c:dPt>
          <c:dPt>
            <c:idx val="1"/>
            <c:explosion val="0"/>
            <c:spPr>
              <a:solidFill>
                <a:srgbClr val="FCF6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221173.019</c:v>
                </c:pt>
                <c:pt idx="1">
                  <c:v>56611.297999999995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0894422572178482"/>
          <c:h val="0.28419488188977426"/>
        </c:manualLayout>
      </c:layout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0.7189</cdr:y>
    </cdr:from>
    <cdr:to>
      <cdr:x>0.60156</cdr:x>
      <cdr:y>0.82636</cdr:y>
    </cdr:to>
    <cdr:sp macro="" textlink="">
      <cdr:nvSpPr>
        <cdr:cNvPr id="3" name="TextBox 43"/>
        <cdr:cNvSpPr txBox="1"/>
      </cdr:nvSpPr>
      <cdr:spPr>
        <a:xfrm xmlns:a="http://schemas.openxmlformats.org/drawingml/2006/main">
          <a:off x="4286248" y="3500462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79,6%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0.26562</cdr:x>
      <cdr:y>0.17606</cdr:y>
    </cdr:from>
    <cdr:to>
      <cdr:x>0.39844</cdr:x>
      <cdr:y>0.28351</cdr:y>
    </cdr:to>
    <cdr:sp macro="" textlink="">
      <cdr:nvSpPr>
        <cdr:cNvPr id="4" name="TextBox 43"/>
        <cdr:cNvSpPr txBox="1"/>
      </cdr:nvSpPr>
      <cdr:spPr>
        <a:xfrm xmlns:a="http://schemas.openxmlformats.org/drawingml/2006/main">
          <a:off x="2428860" y="857256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latin typeface="Times New Roman" pitchFamily="18" charset="0"/>
              <a:cs typeface="Times New Roman" pitchFamily="18" charset="0"/>
            </a:rPr>
            <a:t>20</a:t>
          </a:r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,4%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FA72-548C-4CF3-BCD1-1C128844425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D394-C99E-44C0-BB4F-B69E66893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1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BB488-4763-4AEC-BAB8-3CAB5CC9B71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4297-3D2E-4746-8444-5D3559094A7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06FA0-FADE-4D53-908D-DF3348AAA75E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14488"/>
            <a:ext cx="9144000" cy="397031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Проект  бюджета Фёдоровского городского поселения Тосненского муниципального района Ленинградской области на 2023 год и на плановый период 2024 и 2025 годов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avbuh\Desktop\герб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42852"/>
            <a:ext cx="194310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Фёдоровского городского поселения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 муниципального района ленинградской области на 2023 год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277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784,317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785926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996952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221 173,019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04864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56 611,298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8442325" cy="5762661"/>
        </p:xfrm>
        <a:graphic>
          <a:graphicData uri="http://schemas.openxmlformats.org/drawingml/2006/table">
            <a:tbl>
              <a:tblPr/>
              <a:tblGrid>
                <a:gridCol w="6858000"/>
                <a:gridCol w="1584325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Запланированные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2023 год,  тыс. рублей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квалификации муниципальных и не муниципальных служащих администрации Федоровского городского поселения Тосненского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физической культуры и спорта на территории Федоровского городского поселения Тосненского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9 547,8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7147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культуры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26 423,8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Безопасность на территории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3 071,0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улично-дорожной сети 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14 200,0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 и благоустройство территорий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18 857,6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Борьба с борщевиком Сосновского на территории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4 388,2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комфортной  городской среды на территории Федоровского городского поселения Тосненского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23 613,6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363557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иных форм местного самоуправления на части территорий г.п. Федоровское, являющегося административным центром Фёдоровского городского поселения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1 980,0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условий для экономического развития в Фёдоровском городском поселении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5 102,2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Водоснабжение и водоотведение Фёдоровского городского поселения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112 037,8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 содействии участию населения в осуществлении местного самоуправления в иных формах на частях территорий Фёдоровского городского поселения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883,4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450"/>
            <a:ext cx="9036050" cy="6937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программы  Фёдоровского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</a:t>
            </a: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муниципального района Ленинградской области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916488"/>
            <a:ext cx="81168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4450"/>
          <a:ext cx="892899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«Жилищно-коммунальное</a:t>
                      </a:r>
                      <a:r>
                        <a:rPr lang="ru-RU" sz="1600" b="1" u="none" strike="noStrike" baseline="0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хозяйство и б</a:t>
                      </a:r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лагоустройство территории Фёдоровского городского поселения Тосненского муниципального района Ленинградской области»   </a:t>
                      </a: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5" y="1000125"/>
            <a:ext cx="8501063" cy="5539978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300" b="1" u="sng" dirty="0">
              <a:solidFill>
                <a:srgbClr val="1C5A2B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благоустройству и содержанию территорий </a:t>
            </a: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Фёдоровского 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городского поселения </a:t>
            </a:r>
            <a:endParaRPr lang="ru-RU" sz="1300" b="1" u="sng" dirty="0" smtClean="0">
              <a:solidFill>
                <a:srgbClr val="1C5A2B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16 942,6 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тыс. рублей</a:t>
            </a:r>
            <a:r>
              <a:rPr lang="en-US" sz="1300" b="1" dirty="0">
                <a:solidFill>
                  <a:srgbClr val="1C5A2B"/>
                </a:solidFill>
                <a:cs typeface="Arial" pitchFamily="34" charset="0"/>
              </a:rPr>
              <a:t>:</a:t>
            </a:r>
            <a:endParaRPr lang="ru-RU" sz="1300" b="1" dirty="0">
              <a:solidFill>
                <a:srgbClr val="1C5A2B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оплата электроэнергии уличного освещения</a:t>
            </a:r>
          </a:p>
          <a:p>
            <a:pPr>
              <a:buFontTx/>
              <a:buChar char="-"/>
              <a:defRPr/>
            </a:pP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благоустройству и озеленению территории </a:t>
            </a: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Фёдоровского городского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прочистке придорожных и дренажных канав</a:t>
            </a:r>
          </a:p>
          <a:p>
            <a:pPr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- работы по благоустройству детских игровых и спортивных площадок</a:t>
            </a:r>
          </a:p>
          <a:p>
            <a:pPr>
              <a:buFontTx/>
              <a:buChar char="-"/>
              <a:defRPr/>
            </a:pP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работы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по разработке дизайн - проектов благоустройства территорий Федоровского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мероприятия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по дезинфекции территории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</a:t>
            </a: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окашиванию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борщевика Сосновского</a:t>
            </a:r>
          </a:p>
          <a:p>
            <a:pPr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- праздничное оформление территории поселения и демонтаж украшений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прочистка школьного пруда в Лунном сквере</a:t>
            </a:r>
            <a:endParaRPr lang="ru-RU" sz="13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заключение договора на подготовку смет и дефектных ведомостей для нужд администрации </a:t>
            </a:r>
            <a:endParaRPr lang="ru-RU" sz="13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утилизации несанкционированных </a:t>
            </a: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свалок</a:t>
            </a:r>
          </a:p>
          <a:p>
            <a:pPr>
              <a:defRPr/>
            </a:pPr>
            <a:endParaRPr lang="ru-RU" sz="13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жилищному хозяйству на территории Федоровского городского поселения – </a:t>
            </a: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645,0 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ремонт муниципального жилья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взносы за капитальный ремонт муниципального </a:t>
            </a: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жилья</a:t>
            </a:r>
          </a:p>
          <a:p>
            <a:pPr>
              <a:buFontTx/>
              <a:buChar char="-"/>
              <a:defRPr/>
            </a:pP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коммунальные услуги за имущество</a:t>
            </a:r>
            <a:endParaRPr lang="ru-RU" sz="13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коммунальному хозяйству на территории Федоровского городского поселения – </a:t>
            </a:r>
            <a:endParaRPr lang="ru-RU" sz="1300" b="1" u="sng" dirty="0" smtClean="0">
              <a:solidFill>
                <a:srgbClr val="1C5A2B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 1 270,0 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с</a:t>
            </a:r>
            <a:r>
              <a:rPr lang="ru-RU" sz="1300" b="1" dirty="0" smtClean="0">
                <a:solidFill>
                  <a:srgbClr val="0070C0"/>
                </a:solidFill>
                <a:cs typeface="Arial" pitchFamily="34" charset="0"/>
              </a:rPr>
              <a:t>убсидии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на фактически понесенных затрат в связи с предоставлением услуг банного комплекса </a:t>
            </a:r>
            <a:endParaRPr lang="ru-RU" sz="13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доставка питьевой воды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4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376092"/>
                          </a:solidFill>
                          <a:effectLst/>
                        </a:rPr>
                        <a:t>Программа "</a:t>
                      </a:r>
                      <a:r>
                        <a:rPr lang="ru-RU" sz="14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улично-дорожной сети Фёдоровского </a:t>
                      </a:r>
                      <a:r>
                        <a:rPr lang="ru-RU" sz="1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городского поселения Тосненского муниципального района Ленинградской области"   - </a:t>
                      </a:r>
                      <a:r>
                        <a:rPr lang="ru-RU" sz="20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14 200,0 </a:t>
                      </a:r>
                      <a:r>
                        <a:rPr lang="ru-RU" sz="1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тыс. рублей                                                                                                                          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063" y="1000125"/>
            <a:ext cx="7572375" cy="2031325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Средства направлены на</a:t>
            </a:r>
            <a:r>
              <a:rPr lang="en-US" sz="1400" b="1" dirty="0" smtClean="0">
                <a:solidFill>
                  <a:srgbClr val="376092"/>
                </a:solidFill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 smtClean="0">
              <a:solidFill>
                <a:srgbClr val="376092"/>
              </a:solidFill>
              <a:cs typeface="Arial" pitchFamily="34" charset="0"/>
            </a:endParaRPr>
          </a:p>
          <a:p>
            <a:r>
              <a:rPr lang="ru-RU" sz="1400" dirty="0" smtClean="0"/>
              <a:t>-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разработку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 проверку сметной документации по ремонту автодорог, технический надзор (контроль) за выполнением работ по ремонту улично-дорожной сети на территории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Фёдоровского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городского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поселения</a:t>
            </a:r>
          </a:p>
          <a:p>
            <a:pPr>
              <a:buFontTx/>
              <a:buChar char="-"/>
              <a:defRPr/>
            </a:pPr>
            <a:r>
              <a:rPr lang="ru-RU" sz="1400" dirty="0" smtClean="0"/>
              <a:t>содержание муниципальных дорог, проездов, пешеходных дорожек</a:t>
            </a:r>
          </a:p>
          <a:p>
            <a:pPr>
              <a:buFontTx/>
              <a:buChar char="-"/>
              <a:defRPr/>
            </a:pPr>
            <a:r>
              <a:rPr lang="ru-RU" sz="1400" dirty="0" err="1" smtClean="0"/>
              <a:t>грейдирование</a:t>
            </a:r>
            <a:r>
              <a:rPr lang="ru-RU" sz="1400" dirty="0" smtClean="0"/>
              <a:t> муниципальных дорог, проездов</a:t>
            </a:r>
            <a:endParaRPr lang="ru-RU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проектирование пешеходной дорожки вдоль ул. Полевая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установка дорожных знаков и неровностей</a:t>
            </a:r>
            <a:endParaRPr lang="ru-RU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2297" name="Picture 3" descr="Z:\Glava\Отчет главы за 2019 год\Фото Дорога Набережная Ладога\Набережна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Z:\Glava\Отчет главы за 2019 год\Фото дорога Садовая\Садов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Z:\Glava\Отчет главы за 2019 год\Фото устройство ИДН\7fdc25e2-dd91-4c3d-9c15-d0c666840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429000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963" y="34925"/>
            <a:ext cx="8604250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 cmpd="dbl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Муниципальная программа «Формирование комфортной городской среды на территории Федоровского городского поселения Тосненского района Ленинградской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области»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1400" b="1" u="sng" dirty="0" smtClean="0">
                <a:solidFill>
                  <a:srgbClr val="D60093"/>
                </a:solidFill>
                <a:latin typeface="Arial" panose="020B0604020202020204" pitchFamily="34" charset="0"/>
              </a:rPr>
              <a:t>23</a:t>
            </a: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613,6 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тыс. руб</a:t>
            </a: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. (3 140,00 тыс.рублей – средства федерального бюджета, 6 </a:t>
            </a: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860,00 тыс.рублей – средства областного бюджета,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13 163,633 тыс.рублей – средства </a:t>
            </a: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</a:t>
            </a:r>
            <a:r>
              <a:rPr lang="ru-RU" sz="14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стного бюджета)</a:t>
            </a:r>
            <a:endParaRPr lang="ru-RU" sz="1400" b="1" u="sng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604250" cy="323850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2060"/>
                </a:solidFill>
                <a:cs typeface="Arial" pitchFamily="34" charset="0"/>
              </a:rPr>
              <a:t>Средства направлены на: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31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4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6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8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10" descr="http://admintzr.ru/upload/medialibrary/a1b/chto_budet.png"/>
          <p:cNvPicPr>
            <a:picLocks noChangeAspect="1" noChangeArrowheads="1"/>
          </p:cNvPicPr>
          <p:nvPr/>
        </p:nvPicPr>
        <p:blipFill>
          <a:blip r:embed="rId3"/>
          <a:srcRect l="1016" t="50000"/>
          <a:stretch>
            <a:fillRect/>
          </a:stretch>
        </p:blipFill>
        <p:spPr bwMode="auto">
          <a:xfrm>
            <a:off x="833438" y="5805488"/>
            <a:ext cx="81295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785926"/>
            <a:ext cx="8351837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Строительство зоны отдыха по адресу: г.п. Фёдоровское, между д. №13 по ул. Шоссейная и детским садом №23 ("Сквер Семейный" )</a:t>
            </a: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59" y="2571744"/>
            <a:ext cx="4429155" cy="321471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4876" y="2428868"/>
            <a:ext cx="4071966" cy="328614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296863"/>
          <a:ext cx="7847657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</a:t>
                      </a:r>
                      <a:r>
                        <a:rPr lang="ru-RU" sz="1800" b="1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энергоэффективности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Федоровского городского поселения Тосненского района Ленинградской области  4</a:t>
                      </a:r>
                      <a:r>
                        <a:rPr lang="ru-RU" sz="18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388,2 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1357298"/>
            <a:ext cx="8247063" cy="2308324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Средства направлены: 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техническое обслуживание электроустановок сетей уличного освещения</a:t>
            </a:r>
            <a:r>
              <a:rPr lang="ru-RU" sz="1600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</a:t>
            </a:r>
            <a:r>
              <a:rPr lang="ru-RU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900,0 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тыс. руб</a:t>
            </a:r>
            <a:r>
              <a:rPr lang="ru-RU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бслуживание 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и ТО </a:t>
            </a:r>
            <a:r>
              <a:rPr lang="ru-RU" sz="1600" dirty="0" err="1">
                <a:solidFill>
                  <a:srgbClr val="0070C0"/>
                </a:solidFill>
                <a:cs typeface="Arial" pitchFamily="34" charset="0"/>
              </a:rPr>
              <a:t>дизель-генератора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130,0 тыс</a:t>
            </a:r>
            <a:r>
              <a:rPr lang="ru-RU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руб</a:t>
            </a:r>
            <a:r>
              <a:rPr lang="ru-RU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мероприятия по приобретению автономных источников электроснабжения (</a:t>
            </a:r>
            <a:r>
              <a:rPr lang="ru-RU" sz="1600" dirty="0" err="1" smtClean="0">
                <a:solidFill>
                  <a:srgbClr val="0070C0"/>
                </a:solidFill>
                <a:cs typeface="Arial" pitchFamily="34" charset="0"/>
              </a:rPr>
              <a:t>дизель-генераторов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) для резервного энергоснабжения объектов жизнеобеспечения населенных пунктов Фёдоровского городского поселения </a:t>
            </a:r>
            <a:r>
              <a:rPr lang="ru-RU" sz="1600" dirty="0" err="1" smtClean="0">
                <a:solidFill>
                  <a:srgbClr val="0070C0"/>
                </a:solidFill>
                <a:cs typeface="Arial" pitchFamily="34" charset="0"/>
              </a:rPr>
              <a:t>Тосненского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 муниципального района Ленинградской области – </a:t>
            </a: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3 358,2 тыс.руб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. (</a:t>
            </a: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2 384,2 тыс.руб. – средства областного бюджета, 974,0 тыс.руб. – средства местного бюджета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345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4214818"/>
            <a:ext cx="1785950" cy="186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48" name="Picture 2" descr="Z:\Buhgalteriya\Фото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1714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 descr="Z:\Buhgalteriya\Фото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857628"/>
            <a:ext cx="192881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Z:\Buhgalteriya\Фото 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071942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200900" cy="1512887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Муниципальная программа "Развитие культуры в </a:t>
            </a:r>
            <a:r>
              <a:rPr lang="ru-RU" sz="1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Фёдоровском </a:t>
            </a: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городском поселении </a:t>
            </a:r>
            <a:r>
              <a:rPr lang="ru-RU" sz="1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Тосненского муниципального </a:t>
            </a: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района Ленинградской </a:t>
            </a:r>
            <a:r>
              <a:rPr lang="ru-RU" sz="1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области"          26 423,8 тыс</a:t>
            </a: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рублей</a:t>
            </a:r>
            <a:r>
              <a:rPr lang="ru-RU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920038" cy="3539430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 На комплекс процессных мероприятий "Развитие культуры на территории поселения"  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запланировано   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26 171,8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тыс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. руб.,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 в том числе: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обеспечение деятельности учреждения культуры в сумме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24 964,10 тыс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. </a:t>
            </a:r>
            <a:r>
              <a:rPr lang="ru-RU" sz="1600" b="1" dirty="0" err="1" smtClean="0">
                <a:solidFill>
                  <a:srgbClr val="003399"/>
                </a:solidFill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;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организацию и проведение  мероприятий в области культуры –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400,0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тыс. руб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.;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на поддержку муниципальных образований Ленинградской области по развитию общественной инфраструктуры муниципального значения в Ленинградской области  -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807,7 тыс.рублей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На мероприятия "Обеспечение отдыха, оздоровления, занятости детей, подростков и молодежи" 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запланировано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252,0тыс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. руб.: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трудоустройство несовершеннолетних детей в дни школьных 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каникул – 192,0 тыс.руб.;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организация и проведение  молодежных массовых мероприятий – 60,0 тыс.руб.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6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72074"/>
            <a:ext cx="3143304" cy="164305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06" y="5072074"/>
            <a:ext cx="4000560" cy="150019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6450" y="131763"/>
            <a:ext cx="7843838" cy="10080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программа «Развитие физической культуры и спорта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Фёдоровского городского поселения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области»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9 547,8 тыс. рублей</a:t>
            </a:r>
            <a: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43051"/>
            <a:ext cx="82470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rgbClr val="008A3E"/>
                </a:solidFill>
                <a:cs typeface="Arial" pitchFamily="34" charset="0"/>
              </a:rPr>
              <a:t>На организацию подготовки и участия сборных команд Фёдоровского городского поселения </a:t>
            </a:r>
            <a:r>
              <a:rPr lang="ru-RU" sz="1400" b="1" i="1" dirty="0" err="1" smtClean="0">
                <a:solidFill>
                  <a:srgbClr val="008A3E"/>
                </a:solidFill>
                <a:cs typeface="Arial" pitchFamily="34" charset="0"/>
              </a:rPr>
              <a:t>Тосненского</a:t>
            </a:r>
            <a:r>
              <a:rPr lang="ru-RU" sz="1400" b="1" i="1" dirty="0" smtClean="0">
                <a:solidFill>
                  <a:srgbClr val="008A3E"/>
                </a:solidFill>
                <a:cs typeface="Arial" pitchFamily="34" charset="0"/>
              </a:rPr>
              <a:t> района в областных, всероссийских и международных соревнованиях запланированы </a:t>
            </a:r>
            <a:r>
              <a:rPr lang="ru-RU" sz="1400" b="1" dirty="0" smtClean="0">
                <a:solidFill>
                  <a:srgbClr val="008A3E"/>
                </a:solidFill>
                <a:cs typeface="Arial" pitchFamily="34" charset="0"/>
              </a:rPr>
              <a:t>расходы в размере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100,0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тыс. руб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400" b="1" i="1" dirty="0" smtClean="0">
                <a:solidFill>
                  <a:srgbClr val="008A3E"/>
                </a:solidFill>
              </a:rPr>
              <a:t>На мероприятия по проектированию физкультурно-оздоровительного комплекса открытого типа запланированы </a:t>
            </a:r>
            <a:r>
              <a:rPr lang="ru-RU" sz="1400" b="1" dirty="0" smtClean="0">
                <a:solidFill>
                  <a:srgbClr val="008A3E"/>
                </a:solidFill>
              </a:rPr>
              <a:t>расходы в размере </a:t>
            </a:r>
            <a:r>
              <a:rPr lang="ru-RU" sz="1400" b="1" dirty="0" smtClean="0">
                <a:solidFill>
                  <a:srgbClr val="FF0000"/>
                </a:solidFill>
              </a:rPr>
              <a:t>3 850,0 тыс.рублей.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3534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rgbClr val="008A3E"/>
                </a:solidFill>
                <a:cs typeface="Arial" pitchFamily="34" charset="0"/>
              </a:rPr>
              <a:t>На развитие физической культуры и спорта </a:t>
            </a:r>
            <a:r>
              <a:rPr lang="ru-RU" sz="1400" b="1" dirty="0" smtClean="0">
                <a:solidFill>
                  <a:srgbClr val="008A3E"/>
                </a:solidFill>
                <a:cs typeface="Arial" pitchFamily="34" charset="0"/>
              </a:rPr>
              <a:t>запланированы </a:t>
            </a:r>
            <a:r>
              <a:rPr lang="ru-RU" sz="1400" b="1" dirty="0">
                <a:solidFill>
                  <a:srgbClr val="008A3E"/>
                </a:solidFill>
                <a:cs typeface="Arial" pitchFamily="34" charset="0"/>
              </a:rPr>
              <a:t>расходы </a:t>
            </a:r>
            <a:r>
              <a:rPr lang="ru-RU" sz="1400" b="1" dirty="0" smtClean="0">
                <a:solidFill>
                  <a:srgbClr val="008A3E"/>
                </a:solidFill>
                <a:cs typeface="Arial" pitchFamily="34" charset="0"/>
              </a:rPr>
              <a:t>в сумме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5 597,8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тыс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. руб.  </a:t>
            </a:r>
            <a:endParaRPr lang="ru-RU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C:\Users\Glavbuh\Desktop\Бюджет\Ma_o3N4Vo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71480"/>
          <a:ext cx="7992888" cy="328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3286148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«Водоснабжение и водоотведение Фёдоровского городского поселения Тосненского муниципального района Ленинградской области"                                                                                                                                                               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037,800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федеральный бюджет – 66 480,400 тыс.рублей,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бюджет – 37</a:t>
                      </a:r>
                      <a:r>
                        <a:rPr lang="ru-RU" sz="1800" b="1" i="1" u="none" strike="noStrike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812,640</a:t>
                      </a:r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рублей,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7 744,760 тыс. рублей)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Средства направлены на </a:t>
                      </a:r>
                      <a:r>
                        <a:rPr kumimoji="0" lang="ru-RU" sz="1800" b="1" i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повышающей насосной станции и резервуаров чистой питьевой воды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Users\Glavbuh\Desktop\Бюджет\в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129463" cy="1077218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Муниципальная программа "Безопасность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Фёдоровского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городского поселения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Тосненского муниципального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района Ленинградской области"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 071,0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129462" cy="3739485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00FF"/>
                </a:solidFill>
                <a:cs typeface="Arial" pitchFamily="34" charset="0"/>
              </a:rPr>
              <a:t>Средства направлены на:</a:t>
            </a:r>
          </a:p>
          <a:p>
            <a:pPr algn="just">
              <a:defRPr/>
            </a:pPr>
            <a:endParaRPr lang="ru-RU" sz="1500" b="1" u="sng" dirty="0">
              <a:solidFill>
                <a:srgbClr val="00808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о</a:t>
            </a:r>
            <a:r>
              <a:rPr lang="ru-RU" sz="1600" b="1" i="1" dirty="0" smtClean="0">
                <a:solidFill>
                  <a:srgbClr val="0000FF"/>
                </a:solidFill>
                <a:cs typeface="Arial" pitchFamily="34" charset="0"/>
              </a:rPr>
              <a:t>бслуживание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системы видеонаблюдения  </a:t>
            </a:r>
            <a:endParaRPr lang="ru-RU" sz="15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в области пожарной безопасности (техническое обслуживание пожарной машины, обслуживание пожарных гидрантов )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 </a:t>
            </a:r>
            <a:endParaRPr lang="ru-RU" sz="1600" b="1" i="1" u="sng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по обслуживанию и эксплуатации системы оповещения населения </a:t>
            </a:r>
            <a:endParaRPr lang="ru-RU" sz="16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u="sng" dirty="0" smtClean="0">
                <a:solidFill>
                  <a:srgbClr val="0000FF"/>
                </a:solidFill>
                <a:cs typeface="Arial" pitchFamily="34" charset="0"/>
              </a:rPr>
              <a:t>несение </a:t>
            </a:r>
            <a:r>
              <a:rPr lang="ru-RU" sz="1600" b="1" i="1" u="sng" dirty="0">
                <a:solidFill>
                  <a:srgbClr val="0000FF"/>
                </a:solidFill>
                <a:cs typeface="Arial" pitchFamily="34" charset="0"/>
              </a:rPr>
              <a:t>аварийно-спасательной готовности </a:t>
            </a:r>
            <a:endParaRPr lang="ru-RU" sz="16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 услуги по обслуживанию тревожной кнопки </a:t>
            </a:r>
            <a:endParaRPr lang="ru-RU" sz="1600" b="1" i="1" dirty="0" smtClean="0">
              <a:solidFill>
                <a:srgbClr val="0000FF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м</a:t>
            </a:r>
            <a:r>
              <a:rPr lang="ru-RU" sz="1600" b="1" i="1" dirty="0" smtClean="0">
                <a:solidFill>
                  <a:srgbClr val="0000FF"/>
                </a:solidFill>
                <a:cs typeface="Arial" pitchFamily="34" charset="0"/>
              </a:rPr>
              <a:t>ероприятия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по противодействию экстремизму и профилактике терроризма </a:t>
            </a:r>
            <a:endParaRPr lang="ru-RU" sz="1600" b="1" u="sng" dirty="0" smtClean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dirty="0" smtClean="0">
                <a:solidFill>
                  <a:srgbClr val="0000FF"/>
                </a:solidFill>
              </a:rPr>
              <a:t>создание резервов (запасов) материальных ресурсов для ликвидации ЧС </a:t>
            </a:r>
            <a:endParaRPr lang="ru-RU" sz="15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5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484" name="Picture 8" descr="http://getgadget.net/wp-content/uploads/2016/11/videonablu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397500"/>
            <a:ext cx="23796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http://bibliopskov.ru/img2015/p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835696" y="11663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8510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8576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 и налоговой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0720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435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(проектах изменений  муниципальных программ)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226" grpId="0"/>
      <p:bldP spid="41" grpId="0"/>
      <p:bldP spid="4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428604"/>
          <a:ext cx="7992888" cy="1836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1836775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Фёдоровского городского поселения Тосненского муниципального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817,5  тыс. рублей  (580,4 тыс. руб. – областной бюджет, 237,1 тыс.руб. – местный бюджет)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31913" y="2143116"/>
          <a:ext cx="6696744" cy="17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17819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направлены на: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-ликвидацию </a:t>
                      </a: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очагов распространения борщевика химическими методами</a:t>
                      </a:r>
                    </a:p>
                    <a:p>
                      <a:pPr marL="285750" indent="-285750" algn="ctr" defTabSz="914400" rtl="0" eaLnBrk="1" fontAlgn="ctr" latinLnBrk="0" hangingPunct="1">
                        <a:buFontTx/>
                        <a:buChar char="-"/>
                      </a:pPr>
                      <a:endParaRPr lang="ru-RU" sz="1600" b="0" u="none" strike="noStrike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-оценку </a:t>
                      </a: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эффективности проведенных химических мероприятий по уничтожению борщевика </a:t>
                      </a: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Сосновского</a:t>
                      </a:r>
                      <a:endParaRPr lang="ru-RU" sz="1600" b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43500" y="4143375"/>
            <a:ext cx="3357563" cy="2452688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2" descr="https://avatars.mds.yandex.net/get-zen_doc/1899275/pub_5e53aea2b38ee002b5fc5215_5e53aed7199f2d3291f18a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38" y="1357313"/>
            <a:ext cx="6985000" cy="2385268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Непрограммные расходы в 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году 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составят</a:t>
            </a:r>
            <a:endParaRPr lang="ru-RU" sz="1600" b="1" dirty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56 611,3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тыс. руб., из них: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вопросов в области национальной экономики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322,7 тыс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области национальной безопасности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3,5 тыс. руб.</a:t>
            </a:r>
            <a:r>
              <a:rPr lang="ru-RU" sz="1600" dirty="0">
                <a:solidFill>
                  <a:srgbClr val="7030A0"/>
                </a:solidFill>
                <a:cs typeface="Arial" pitchFamily="34" charset="0"/>
              </a:rPr>
              <a:t>; 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сфере поддержки издательств и периодических средств массовой информации-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1 719,1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решение 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общегосударственных вопросов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53 510,5 тыс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мобилизационная и вневойсковая подготовка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289,6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- мероприятия социальной политики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765,9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971550" y="-12700"/>
            <a:ext cx="7424738" cy="1227138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Bookman Old Style" pitchFamily="18" charset="0"/>
              </a:rPr>
              <a:t>Непрограммные расходы</a:t>
            </a:r>
          </a:p>
        </p:txBody>
      </p:sp>
      <p:sp>
        <p:nvSpPr>
          <p:cNvPr id="2253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2" descr="https://tverlife.ru/wp-content/uploads/2020/06/6d0015138fc36e4216c58d3aad0d7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500563"/>
            <a:ext cx="43576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76375" y="1700213"/>
            <a:ext cx="6119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Спасибо за </a:t>
            </a:r>
          </a:p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внимание!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Фёдоровского городского поселения Тосненского муниципального района Ленинградской области на 2023 год и на плановый период 2024-2025 годов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89218132"/>
              </p:ext>
            </p:extLst>
          </p:nvPr>
        </p:nvGraphicFramePr>
        <p:xfrm>
          <a:off x="0" y="1628800"/>
          <a:ext cx="838842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221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263 857,271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46558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147 449,570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9752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147 449,570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530428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147 902,520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249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277 784,317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9273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147 902,520</a:t>
            </a:r>
          </a:p>
        </p:txBody>
      </p:sp>
      <p:grpSp>
        <p:nvGrpSpPr>
          <p:cNvPr id="2" name="Группа 31"/>
          <p:cNvGrpSpPr/>
          <p:nvPr/>
        </p:nvGrpSpPr>
        <p:grpSpPr>
          <a:xfrm>
            <a:off x="3329696" y="3696997"/>
            <a:ext cx="1608103" cy="896508"/>
            <a:chOff x="4154644" y="4221088"/>
            <a:chExt cx="1747938" cy="896508"/>
          </a:xfrm>
        </p:grpSpPr>
        <p:sp>
          <p:nvSpPr>
            <p:cNvPr id="30" name="TextBox 29"/>
            <p:cNvSpPr txBox="1"/>
            <p:nvPr/>
          </p:nvSpPr>
          <p:spPr>
            <a:xfrm>
              <a:off x="4174390" y="422108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4644" y="471748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0,00</a:t>
              </a:r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1648879" y="1786870"/>
            <a:ext cx="1692696" cy="760150"/>
            <a:chOff x="4644008" y="3212976"/>
            <a:chExt cx="1800200" cy="760150"/>
          </a:xfrm>
        </p:grpSpPr>
        <p:sp>
          <p:nvSpPr>
            <p:cNvPr id="34" name="TextBox 33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-13 927,046</a:t>
              </a:r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5216546" y="3717032"/>
            <a:ext cx="1800200" cy="760150"/>
            <a:chOff x="4644008" y="3212976"/>
            <a:chExt cx="1800200" cy="760150"/>
          </a:xfrm>
        </p:grpSpPr>
        <p:sp>
          <p:nvSpPr>
            <p:cNvPr id="40" name="TextBox 3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0,00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998392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3" grpId="0"/>
      <p:bldP spid="17" grpId="0"/>
      <p:bldP spid="20" grpId="0"/>
      <p:bldP spid="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830642726"/>
              </p:ext>
            </p:extLst>
          </p:nvPr>
        </p:nvGraphicFramePr>
        <p:xfrm>
          <a:off x="928662" y="1643050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378619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2849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142873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,3%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5715008" y="2714620"/>
            <a:ext cx="2232248" cy="720080"/>
            <a:chOff x="5868144" y="2564904"/>
            <a:chExt cx="2232248" cy="720080"/>
          </a:xfrm>
        </p:grpSpPr>
        <p:sp>
          <p:nvSpPr>
            <p:cNvPr id="5" name="TextBox 4"/>
            <p:cNvSpPr txBox="1"/>
            <p:nvPr/>
          </p:nvSpPr>
          <p:spPr>
            <a:xfrm>
              <a:off x="5940152" y="2564904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123</a:t>
              </a:r>
              <a:r>
                <a:rPr lang="en-US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145,0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868144" y="3068960"/>
              <a:ext cx="216024" cy="2160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84168" y="3068960"/>
              <a:ext cx="16561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36"/>
          <p:cNvGrpSpPr/>
          <p:nvPr/>
        </p:nvGrpSpPr>
        <p:grpSpPr>
          <a:xfrm>
            <a:off x="0" y="1500174"/>
            <a:ext cx="2000232" cy="720080"/>
            <a:chOff x="107504" y="1628800"/>
            <a:chExt cx="2000232" cy="72008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1547664" y="2132856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7504" y="1628800"/>
              <a:ext cx="2000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132 111,1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79512" y="2132856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571868" y="857232"/>
            <a:ext cx="2304256" cy="864096"/>
            <a:chOff x="2771800" y="908720"/>
            <a:chExt cx="2304256" cy="864096"/>
          </a:xfrm>
        </p:grpSpPr>
        <p:sp>
          <p:nvSpPr>
            <p:cNvPr id="6" name="TextBox 5"/>
            <p:cNvSpPr txBox="1"/>
            <p:nvPr/>
          </p:nvSpPr>
          <p:spPr>
            <a:xfrm>
              <a:off x="3131840" y="90872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8 601,1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71800" y="1412776"/>
              <a:ext cx="36004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31840" y="141277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3341672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Налоговые доходы 2023г.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3896376"/>
              </p:ext>
            </p:extLst>
          </p:nvPr>
        </p:nvGraphicFramePr>
        <p:xfrm>
          <a:off x="447435" y="1628800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2695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 smtClean="0"/>
              <a:t>Неналоговые доходы 2023 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1538" y="14285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2023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52736"/>
            <a:ext cx="914400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Субвенции бюджетам бюджетной системы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,120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рублей: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осуществление первичного воинского учета на территориях, где отсутствуют военные комиссариаты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289,600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выполнение передаваемых полномочий субъектов Российской Федерации (полномочия в сфере административных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правооотношений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3,520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(межбюджетные субсидии)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122 851,950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капитальных вложений в объекты муниципальной собственности–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104 293,040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реализацию программ формирования современной городской среды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10 000,00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 -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8 558,910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500042"/>
            <a:ext cx="72866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8 558,910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/>
            <a:endParaRPr lang="ru-RU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реализацию областного закона от 28.12.2018 № 147-оз "О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области"–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418,800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14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реализацию областного закона от 15.01.2018 № 3-оз «О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области» -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1 050,400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комплекс мероприятий по борьбе с борщевиком Сосновского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580,400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14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обеспечение стимулирующих выплат работникам муниципальных учреждений культуры Ленинградской области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3 357,800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14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поддержку развития общественной инфраструктуры муниципального значения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767,305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приобретение автономных источников электроснабжения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2 384,205 </a:t>
            </a:r>
            <a:r>
              <a:rPr lang="ru-RU" sz="14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42844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21429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Фёдоровского городского поселения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 на 2023 год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16554</TotalTime>
  <Words>1677</Words>
  <Application>Microsoft Office PowerPoint</Application>
  <PresentationFormat>Экран (4:3)</PresentationFormat>
  <Paragraphs>208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Налоговые доходы 2023г.</vt:lpstr>
      <vt:lpstr>Неналоговые доходы 2023 г.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Муниципальная программа "Развитие культуры в Фёдоровском городском поселении Тосненского муниципального района Ленинградской области"          26 423,8 тыс. рублей  </vt:lpstr>
      <vt:lpstr>Слайд 17</vt:lpstr>
      <vt:lpstr>Слайд 18</vt:lpstr>
      <vt:lpstr>Слайд 19</vt:lpstr>
      <vt:lpstr>Слайд 20</vt:lpstr>
      <vt:lpstr>Непрограммные расходы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Glavbuh</cp:lastModifiedBy>
  <cp:revision>1631</cp:revision>
  <dcterms:created xsi:type="dcterms:W3CDTF">2015-04-21T11:34:14Z</dcterms:created>
  <dcterms:modified xsi:type="dcterms:W3CDTF">2022-12-22T08:05:20Z</dcterms:modified>
</cp:coreProperties>
</file>