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98" r:id="rId3"/>
    <p:sldId id="378" r:id="rId4"/>
    <p:sldId id="379" r:id="rId5"/>
    <p:sldId id="380" r:id="rId6"/>
    <p:sldId id="381" r:id="rId7"/>
    <p:sldId id="310" r:id="rId8"/>
    <p:sldId id="355" r:id="rId9"/>
    <p:sldId id="313" r:id="rId10"/>
    <p:sldId id="312" r:id="rId11"/>
    <p:sldId id="382" r:id="rId12"/>
    <p:sldId id="383" r:id="rId13"/>
    <p:sldId id="384" r:id="rId14"/>
    <p:sldId id="385" r:id="rId15"/>
    <p:sldId id="386" r:id="rId16"/>
    <p:sldId id="388" r:id="rId17"/>
    <p:sldId id="389" r:id="rId18"/>
    <p:sldId id="390" r:id="rId19"/>
    <p:sldId id="392" r:id="rId20"/>
    <p:sldId id="393" r:id="rId21"/>
    <p:sldId id="396" r:id="rId22"/>
    <p:sldId id="394" r:id="rId23"/>
    <p:sldId id="395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A3E"/>
    <a:srgbClr val="D60093"/>
    <a:srgbClr val="009900"/>
    <a:srgbClr val="4FB808"/>
    <a:srgbClr val="FCF600"/>
    <a:srgbClr val="FA3F1A"/>
    <a:srgbClr val="FFFF00"/>
    <a:srgbClr val="08B408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9396" autoAdjust="0"/>
  </p:normalViewPr>
  <p:slideViewPr>
    <p:cSldViewPr>
      <p:cViewPr varScale="1">
        <p:scale>
          <a:sx n="112" d="100"/>
          <a:sy n="112" d="100"/>
        </p:scale>
        <p:origin x="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3033885745379E-2"/>
          <c:y val="2.9144037328845802E-2"/>
          <c:w val="0.74116711315498662"/>
          <c:h val="0.94656926489711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386275.94500000001</c:v>
                </c:pt>
                <c:pt idx="1">
                  <c:v>205115.38699999973</c:v>
                </c:pt>
                <c:pt idx="2">
                  <c:v>195693.32499999975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0-4A58-817E-BA0499A4AF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366488.45</c:v>
                </c:pt>
                <c:pt idx="1">
                  <c:v>205115.38699999973</c:v>
                </c:pt>
                <c:pt idx="2">
                  <c:v>195693.32499999975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0-4A58-817E-BA0499A4A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78304"/>
        <c:axId val="110604672"/>
      </c:barChart>
      <c:catAx>
        <c:axId val="1105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604672"/>
        <c:crosses val="autoZero"/>
        <c:auto val="1"/>
        <c:lblAlgn val="ctr"/>
        <c:lblOffset val="100"/>
        <c:noMultiLvlLbl val="0"/>
      </c:catAx>
      <c:valAx>
        <c:axId val="11060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057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99867722471612"/>
          <c:y val="0.52509293964660009"/>
          <c:w val="0.13875204686839893"/>
          <c:h val="0.12500650195058499"/>
        </c:manualLayout>
      </c:layout>
      <c:overlay val="0"/>
      <c:txPr>
        <a:bodyPr/>
        <a:lstStyle/>
        <a:p>
          <a:pPr>
            <a:defRPr b="1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343141281957457E-2"/>
          <c:y val="3.1123992758975125E-2"/>
          <c:w val="0.53971373211335361"/>
          <c:h val="0.86512936471111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  <a:bevelB/>
            </a:sp3d>
          </c:spPr>
          <c:dPt>
            <c:idx val="0"/>
            <c:bubble3D val="0"/>
            <c:explosion val="5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0-9375-4F07-926B-BD29EF32D6E7}"/>
              </c:ext>
            </c:extLst>
          </c:dPt>
          <c:dPt>
            <c:idx val="1"/>
            <c:bubble3D val="0"/>
            <c:explosion val="11"/>
            <c:spPr>
              <a:solidFill>
                <a:srgbClr val="008A3E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9375-4F07-926B-BD29EF32D6E7}"/>
              </c:ext>
            </c:extLst>
          </c:dPt>
          <c:dPt>
            <c:idx val="2"/>
            <c:bubble3D val="0"/>
            <c:explosion val="5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2-9375-4F07-926B-BD29EF32D6E7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123145</c:v>
                </c:pt>
                <c:pt idx="1">
                  <c:v>132111.1</c:v>
                </c:pt>
                <c:pt idx="2" formatCode="General">
                  <c:v>8601.1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75-4F07-926B-BD29EF32D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52521891044825"/>
          <c:y val="0.48390170699988455"/>
          <c:w val="0.30011344305270882"/>
          <c:h val="0.3538111778429926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A0F5-4949-8740-E2A3532A2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0F5-4949-8740-E2A3532A2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A0F5-4949-8740-E2A3532A2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0F5-4949-8740-E2A3532A23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A0F5-4949-8740-E2A3532A23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0F5-4949-8740-E2A3532A23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A0F5-4949-8740-E2A3532A236A}"/>
              </c:ext>
            </c:extLst>
          </c:dPt>
          <c:dLbls>
            <c:dLbl>
              <c:idx val="0"/>
              <c:layout>
                <c:manualLayout>
                  <c:x val="3.0672920400148852E-3"/>
                  <c:y val="-0.116714972846154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с физических лиц</a:t>
                    </a:r>
                  </a:p>
                  <a:p>
                    <a:r>
                      <a:rPr lang="ru-RU" dirty="0"/>
                      <a:t> 64 450,0 тыс.руб.
36%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F5-4949-8740-E2A3532A236A}"/>
                </c:ext>
              </c:extLst>
            </c:dLbl>
            <c:dLbl>
              <c:idx val="1"/>
              <c:layout>
                <c:manualLayout>
                  <c:x val="-0.14341739806688264"/>
                  <c:y val="-0.210466810877224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1 566,2 тыс.руб.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F5-4949-8740-E2A3532A23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5-4949-8740-E2A3532A236A}"/>
                </c:ext>
              </c:extLst>
            </c:dLbl>
            <c:dLbl>
              <c:idx val="3"/>
              <c:layout>
                <c:manualLayout>
                  <c:x val="-0.13577609734184123"/>
                  <c:y val="-7.51732242169171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7 300,0 тыс.руб.
4,1%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F5-4949-8740-E2A3532A23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5-4949-8740-E2A3532A236A}"/>
                </c:ext>
              </c:extLst>
            </c:dLbl>
            <c:dLbl>
              <c:idx val="6"/>
              <c:layout>
                <c:manualLayout>
                  <c:x val="5.2143360882607293E-2"/>
                  <c:y val="0.162686989027363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физических лиц 47 700,0 тыс.руб.
27,0%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F5-4949-8740-E2A3532A23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с физических лиц 64450,0 тыс.руб.</c:v>
                </c:pt>
                <c:pt idx="1">
                  <c:v>Акцизы 1 566,2 тыс.руб.</c:v>
                </c:pt>
                <c:pt idx="2">
                  <c:v>единый сельскохозяйственный налог 21,3 тыс.руб.</c:v>
                </c:pt>
                <c:pt idx="3">
                  <c:v>налог на имущество 7 300,0 тыс.руб.</c:v>
                </c:pt>
                <c:pt idx="4">
                  <c:v>земельный налог с организаций 56 032,0 тыс.руб.</c:v>
                </c:pt>
                <c:pt idx="5">
                  <c:v>государственная пошлина 10,0 тыс.руб.</c:v>
                </c:pt>
                <c:pt idx="6">
                  <c:v>земельный налог с физических лиц 47 700,0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64450</c:v>
                </c:pt>
                <c:pt idx="1">
                  <c:v>1566.2</c:v>
                </c:pt>
                <c:pt idx="2">
                  <c:v>21.3</c:v>
                </c:pt>
                <c:pt idx="3">
                  <c:v>7300</c:v>
                </c:pt>
                <c:pt idx="4">
                  <c:v>56032</c:v>
                </c:pt>
                <c:pt idx="5">
                  <c:v>10</c:v>
                </c:pt>
                <c:pt idx="6">
                  <c:v>47700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F5-4949-8740-E2A3532A236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74977176449157"/>
          <c:y val="3.7626538227778653E-3"/>
          <c:w val="0.3300483521154669"/>
          <c:h val="0.966538031721963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84436667639051E-2"/>
          <c:y val="1.6206862064542683E-2"/>
          <c:w val="0.43274995139496603"/>
          <c:h val="0.8113475600629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40,5% - 8 471,0 </a:t>
                    </a:r>
                    <a:r>
                      <a:rPr lang="ru-RU" dirty="0" err="1"/>
                      <a:t>тыс.руб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D1-4B18-B942-1BC9656D05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0,6% - 135,6 тыс.руб.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D1-4B18-B942-1BC9656D05E6}"/>
                </c:ext>
              </c:extLst>
            </c:dLbl>
            <c:dLbl>
              <c:idx val="2"/>
              <c:layout>
                <c:manualLayout>
                  <c:x val="0.11032079323417909"/>
                  <c:y val="0.15913202535997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57,4% - 1</a:t>
                    </a:r>
                    <a:r>
                      <a:rPr lang="ru-RU" baseline="0" dirty="0"/>
                      <a:t>2 00</a:t>
                    </a:r>
                    <a:r>
                      <a:rPr lang="ru-RU" dirty="0"/>
                      <a:t>0,0 тыс.руб.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D1-4B18-B942-1BC9656D05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1-4B18-B942-1BC9656D05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находящиеся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шрафы, санкции, возмещение ущерба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8471</c:v>
                </c:pt>
                <c:pt idx="1">
                  <c:v>135.6</c:v>
                </c:pt>
                <c:pt idx="2">
                  <c:v>12000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D1-4B18-B942-1BC9656D0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293598716827062"/>
          <c:y val="0"/>
          <c:w val="0.45008870418975594"/>
          <c:h val="0.99258560949843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33333333334017E-2"/>
          <c:y val="0.13833312102713274"/>
          <c:w val="0.53957884951881063"/>
          <c:h val="0.7994448309506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6AAD-43F3-BA43-5CB89E1BA689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AAD-43F3-BA43-5CB89E1BA68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AAD-43F3-BA43-5CB89E1BA689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AAD-43F3-BA43-5CB89E1BA68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6AAD-43F3-BA43-5CB89E1BA68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AAD-43F3-BA43-5CB89E1BA68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6AAD-43F3-BA43-5CB89E1BA689}"/>
              </c:ext>
            </c:extLst>
          </c:dPt>
          <c:dPt>
            <c:idx val="8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AAD-43F3-BA43-5CB89E1BA68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6AAD-43F3-BA43-5CB89E1BA68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D-43F3-BA43-5CB89E1BA689}"/>
                </c:ext>
              </c:extLst>
            </c:dLbl>
            <c:dLbl>
              <c:idx val="1"/>
              <c:layout>
                <c:manualLayout>
                  <c:x val="5.3993110236220512E-2"/>
                  <c:y val="-2.391174407910668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1,3</a:t>
                    </a:r>
                    <a:r>
                      <a:rPr lang="en-US" sz="1400" dirty="0"/>
                      <a:t>%</a:t>
                    </a:r>
                    <a:r>
                      <a:rPr lang="ru-RU" sz="1400" dirty="0"/>
                      <a:t>-5</a:t>
                    </a:r>
                    <a:r>
                      <a:rPr lang="ru-RU" sz="1400" baseline="0" dirty="0"/>
                      <a:t> 147</a:t>
                    </a:r>
                    <a:r>
                      <a:rPr lang="ru-RU" sz="1400" dirty="0"/>
                      <a:t>,8 тыс.руб.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AAD-43F3-BA43-5CB89E1BA689}"/>
                </c:ext>
              </c:extLst>
            </c:dLbl>
            <c:dLbl>
              <c:idx val="2"/>
              <c:layout>
                <c:manualLayout>
                  <c:x val="-6.5588035870516453E-2"/>
                  <c:y val="0.113151564230091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15,7</a:t>
                    </a:r>
                    <a:r>
                      <a:rPr lang="en-US" sz="1400" dirty="0"/>
                      <a:t>%</a:t>
                    </a:r>
                    <a:r>
                      <a:rPr lang="ru-RU" sz="1400" dirty="0"/>
                      <a:t>-60 787,632 тыс.руб.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AD-43F3-BA43-5CB89E1BA689}"/>
                </c:ext>
              </c:extLst>
            </c:dLbl>
            <c:dLbl>
              <c:idx val="3"/>
              <c:layout>
                <c:manualLayout>
                  <c:x val="-2.414588801399825E-3"/>
                  <c:y val="3.276001327030405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0,1</a:t>
                    </a:r>
                    <a:r>
                      <a:rPr lang="en-US" sz="1400" dirty="0"/>
                      <a:t>%</a:t>
                    </a:r>
                    <a:r>
                      <a:rPr lang="ru-RU" sz="1400" dirty="0"/>
                      <a:t>-507,467 тыс.руб.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AD-43F3-BA43-5CB89E1BA689}"/>
                </c:ext>
              </c:extLst>
            </c:dLbl>
            <c:dLbl>
              <c:idx val="4"/>
              <c:layout>
                <c:manualLayout>
                  <c:x val="-5.6041010498687656E-2"/>
                  <c:y val="3.491311310414529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7,5</a:t>
                    </a:r>
                    <a:r>
                      <a:rPr lang="en-US" sz="1400" dirty="0"/>
                      <a:t>%</a:t>
                    </a:r>
                    <a:r>
                      <a:rPr lang="ru-RU" sz="1400" dirty="0"/>
                      <a:t>-29 146,731 тыс.руб.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AD-43F3-BA43-5CB89E1BA689}"/>
                </c:ext>
              </c:extLst>
            </c:dLbl>
            <c:dLbl>
              <c:idx val="5"/>
              <c:layout>
                <c:manualLayout>
                  <c:x val="4.8507217847769124E-3"/>
                  <c:y val="-1.31168486667403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69,0</a:t>
                    </a:r>
                    <a:r>
                      <a:rPr lang="en-US" sz="1400" dirty="0"/>
                      <a:t>%</a:t>
                    </a:r>
                    <a:r>
                      <a:rPr lang="ru-RU" sz="1400" dirty="0"/>
                      <a:t>- 266</a:t>
                    </a:r>
                    <a:r>
                      <a:rPr lang="ru-RU" sz="1400" baseline="0" dirty="0"/>
                      <a:t> 435</a:t>
                    </a:r>
                    <a:r>
                      <a:rPr lang="ru-RU" sz="1400" dirty="0"/>
                      <a:t>,479 тыс.руб.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AAD-43F3-BA43-5CB89E1BA689}"/>
                </c:ext>
              </c:extLst>
            </c:dLbl>
            <c:dLbl>
              <c:idx val="6"/>
              <c:layout>
                <c:manualLayout>
                  <c:x val="3.2680883639545084E-2"/>
                  <c:y val="-3.606814049164525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3,9%-15 312,9 тыс.руб.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AAD-43F3-BA43-5CB89E1BA68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AD-43F3-BA43-5CB89E1BA68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D-43F3-BA43-5CB89E1BA689}"/>
                </c:ext>
              </c:extLst>
            </c:dLbl>
            <c:dLbl>
              <c:idx val="9"/>
              <c:layout>
                <c:manualLayout>
                  <c:x val="5.0541666666666665E-2"/>
                  <c:y val="-2.4957060487670029E-3"/>
                </c:manualLayout>
              </c:layout>
              <c:tx>
                <c:rich>
                  <a:bodyPr/>
                  <a:lstStyle/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AAD-43F3-BA43-5CB89E1BA6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Межбюджетные трансферты</c:v>
                </c:pt>
                <c:pt idx="4">
                  <c:v>Культура, кинематография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 formatCode="General">
                  <c:v>252</c:v>
                </c:pt>
                <c:pt idx="1">
                  <c:v>765.92399999999998</c:v>
                </c:pt>
                <c:pt idx="2" formatCode="General">
                  <c:v>53960.39</c:v>
                </c:pt>
                <c:pt idx="3" formatCode="General">
                  <c:v>289.60000000000002</c:v>
                </c:pt>
                <c:pt idx="4" formatCode="General">
                  <c:v>26171.843000000001</c:v>
                </c:pt>
                <c:pt idx="5" formatCode="General">
                  <c:v>162378.139</c:v>
                </c:pt>
                <c:pt idx="6" formatCode="General">
                  <c:v>19625</c:v>
                </c:pt>
                <c:pt idx="7" formatCode="General">
                  <c:v>1719.1</c:v>
                </c:pt>
                <c:pt idx="8" formatCode="General">
                  <c:v>3074.52</c:v>
                </c:pt>
                <c:pt idx="9" formatCode="General">
                  <c:v>9547.7999999999811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AD-43F3-BA43-5CB89E1BA6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marL="0">
            <a:spcBef>
              <a:spcPts val="0"/>
            </a:spcBef>
            <a:spcAft>
              <a:spcPts val="0"/>
            </a:spcAft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0384951881021"/>
          <c:y val="0"/>
          <c:w val="0.532497812773417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bubble3D val="0"/>
            <c:explosion val="18"/>
            <c:spPr>
              <a:solidFill>
                <a:srgbClr val="4FB808"/>
              </a:solidFill>
            </c:spPr>
            <c:extLst>
              <c:ext xmlns:c16="http://schemas.microsoft.com/office/drawing/2014/chart" uri="{C3380CC4-5D6E-409C-BE32-E72D297353CC}">
                <c16:uniqueId val="{00000000-CE2C-4BE4-9CB4-8D12829F35C9}"/>
              </c:ext>
            </c:extLst>
          </c:dPt>
          <c:dPt>
            <c:idx val="1"/>
            <c:bubble3D val="0"/>
            <c:explosion val="0"/>
            <c:spPr>
              <a:solidFill>
                <a:srgbClr val="FCF600"/>
              </a:solidFill>
            </c:spPr>
            <c:extLst>
              <c:ext xmlns:c16="http://schemas.microsoft.com/office/drawing/2014/chart" uri="{C3380CC4-5D6E-409C-BE32-E72D297353CC}">
                <c16:uniqueId val="{00000001-CE2C-4BE4-9CB4-8D12829F35C9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221173.019</c:v>
                </c:pt>
                <c:pt idx="1">
                  <c:v>56611.297999999995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C-4BE4-9CB4-8D12829F3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8488626421701"/>
          <c:y val="0.56415255905511807"/>
          <c:w val="0.30894422572178482"/>
          <c:h val="0.28419488188977515"/>
        </c:manualLayout>
      </c:layout>
      <c:overlay val="0"/>
      <c:txPr>
        <a:bodyPr/>
        <a:lstStyle/>
        <a:p>
          <a:pPr>
            <a:defRPr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0.46875</cdr:x>
      <cdr:y>0.7189</cdr:y>
    </cdr:from>
    <cdr:to>
      <cdr:x>0.60156</cdr:x>
      <cdr:y>0.82636</cdr:y>
    </cdr:to>
    <cdr:sp macro="" textlink="">
      <cdr:nvSpPr>
        <cdr:cNvPr id="3" name="TextBox 43"/>
        <cdr:cNvSpPr txBox="1"/>
      </cdr:nvSpPr>
      <cdr:spPr>
        <a:xfrm xmlns:a="http://schemas.openxmlformats.org/drawingml/2006/main">
          <a:off x="4286248" y="3500462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b="1" cap="all" dirty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82,2%</a:t>
          </a:r>
        </a:p>
      </cdr:txBody>
    </cdr:sp>
  </cdr:relSizeAnchor>
  <cdr:relSizeAnchor xmlns:cdr="http://schemas.openxmlformats.org/drawingml/2006/chartDrawing">
    <cdr:from>
      <cdr:x>0.26562</cdr:x>
      <cdr:y>0.17606</cdr:y>
    </cdr:from>
    <cdr:to>
      <cdr:x>0.39844</cdr:x>
      <cdr:y>0.28351</cdr:y>
    </cdr:to>
    <cdr:sp macro="" textlink="">
      <cdr:nvSpPr>
        <cdr:cNvPr id="4" name="TextBox 43"/>
        <cdr:cNvSpPr txBox="1"/>
      </cdr:nvSpPr>
      <cdr:spPr>
        <a:xfrm xmlns:a="http://schemas.openxmlformats.org/drawingml/2006/main">
          <a:off x="2428860" y="857256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b="1" cap="all" dirty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17,8%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FA72-548C-4CF3-BCD1-1C1288444253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6D394-C99E-44C0-BB4F-B69E66893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8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BB488-4763-4AEC-BAB8-3CAB5CC9B71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94297-3D2E-4746-8444-5D3559094A7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C06FA0-FADE-4D53-908D-DF3348AAA75E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14488"/>
            <a:ext cx="9144000" cy="397031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Проект  бюджета Фёдоровского городского поселения Тосненского муниципального района Ленинградской области на 2024 год и на плановый период 2025 и 2026 годов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avbuh\Desktop\герб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42852"/>
            <a:ext cx="194310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Фёдоровского городского поселения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 муниципального района ленинградской области на 2024 год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386 275,946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785926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2996952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317 593,910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204864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68 682,036</a:t>
            </a:r>
            <a:r>
              <a:rPr lang="ru-RU" sz="36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6"/>
          <a:ext cx="8442325" cy="5800757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Запланированные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2024 год,  тыс. рублей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Повышение квалификации муниципальных и не муниципальных служащих администрации Фёдоровского городского поселения Тосненского муниципального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физической культуры и спорта на территории Фёдоровского городского поселения Тосненского муниципального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5 147,8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7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культуры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29 581,7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Безопасность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926,0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улично-дорожной сети 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13 266,2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 и благоустройство территорий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48 442,8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Борьба с борщевиком Сосновского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Энергосбережение и повышение энергетической эффективности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1 621,5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комфортной  городской среды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31 289,0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иных форм местного самоуправления на части территорий г.п. Фёдоровское, являющегося административным центром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1 800,0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условий для экономического развития в Фёдоровском городском поселении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1 430,0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Водоснабжение и водоотведение Фёдоровского городского поселения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182 972,9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 содействии участию населения в осуществлении местного самоуправления в иных формах на частях территорий Фёдоровского городского поселения 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556,7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450"/>
            <a:ext cx="9036050" cy="6937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Муниципальные программы  Фёдоровского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Тосненского</a:t>
            </a: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муниципального района Ленинградской области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sch122.minsk.edu.by/ru/sm_full.aspx?guid=3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916488"/>
            <a:ext cx="81168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stainablecapitolhill.org/wp-content/uploads/2015/12/city-recycling.jpg"/>
          <p:cNvPicPr>
            <a:picLocks noChangeAspect="1" noChangeArrowheads="1"/>
          </p:cNvPicPr>
          <p:nvPr/>
        </p:nvPicPr>
        <p:blipFill rotWithShape="1">
          <a:blip r:embed="rId3" cstate="print"/>
          <a:srcRect l="2160" t="8787" r="3787" b="9524"/>
          <a:stretch/>
        </p:blipFill>
        <p:spPr bwMode="auto">
          <a:xfrm>
            <a:off x="1043608" y="1124744"/>
            <a:ext cx="1818424" cy="14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44450"/>
          <a:ext cx="892899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Программа «Жилищно-коммунальное</a:t>
                      </a:r>
                      <a:r>
                        <a:rPr lang="ru-RU" sz="1600" b="1" u="none" strike="noStrike" baseline="0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хозяйство и б</a:t>
                      </a:r>
                      <a:r>
                        <a:rPr lang="ru-RU" sz="1600" b="1" u="none" strike="noStrike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лагоустройство территории Фёдоровского городского поселения Тосненского муниципального района Ленинградской области»   </a:t>
                      </a:r>
                    </a:p>
                  </a:txBody>
                  <a:tcPr marL="9227" marR="9227" marT="9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625" y="1000125"/>
            <a:ext cx="8501063" cy="4508927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300" b="1" u="sng" dirty="0">
              <a:solidFill>
                <a:srgbClr val="1C5A2B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благоустройству и содержанию территорий Фёдоровского городского поселения </a:t>
            </a:r>
          </a:p>
          <a:p>
            <a:pPr algn="ctr"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44 756,0 тыс. рублей</a:t>
            </a:r>
            <a:r>
              <a:rPr lang="en-US" sz="1300" b="1" dirty="0">
                <a:solidFill>
                  <a:srgbClr val="1C5A2B"/>
                </a:solidFill>
                <a:cs typeface="Arial" pitchFamily="34" charset="0"/>
              </a:rPr>
              <a:t>:</a:t>
            </a:r>
            <a:endParaRPr lang="ru-RU" sz="1300" b="1" dirty="0">
              <a:solidFill>
                <a:srgbClr val="1C5A2B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оплата электроэнергии уличного освещения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благоустройству и озеленению территории Фёдоровского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прочистке придорожных и дренажных канав</a:t>
            </a:r>
          </a:p>
          <a:p>
            <a:pPr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- работы по благоустройству детских игровых и спортивных площадок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разработке дизайн - проектов благоустройства территорий Федоровского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дезинфекции территории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окашиванию борщевика Сосновского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праздничное оформление территории поселения и демонтаж украшений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утилизации несанкционированных свалок</a:t>
            </a:r>
          </a:p>
          <a:p>
            <a:pPr>
              <a:defRPr/>
            </a:pPr>
            <a:endParaRPr lang="ru-RU" sz="13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жилищному хозяйству на территории Федоровского городского поселения – 645,0 тыс.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взносы за капитальный ремонт муниципального жилья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коммунальные услуги за имущество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коммунальному хозяйству на территории Федоровского городского поселения – </a:t>
            </a:r>
          </a:p>
          <a:p>
            <a:pPr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 185,0 тыс.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субсидии на фактически понесенные затраты в связи с предоставлением услуг банного комплекса </a:t>
            </a: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rgbClr val="0070C0"/>
                </a:solidFill>
              </a:rPr>
              <a:t>доставка питьевой воды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48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Программа "</a:t>
                      </a:r>
                      <a:r>
                        <a:rPr lang="ru-RU" sz="1400" b="1" kern="120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улично-дорожной сети Фёдоровского </a:t>
                      </a:r>
                      <a:r>
                        <a:rPr lang="ru-RU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городского поселения Тосненского муниципального района Ленинградской области"   - </a:t>
                      </a:r>
                      <a:r>
                        <a:rPr lang="ru-RU" sz="2000" b="1" u="none" strike="noStrike" dirty="0">
                          <a:solidFill>
                            <a:srgbClr val="003399"/>
                          </a:solidFill>
                          <a:effectLst/>
                          <a:latin typeface="+mj-lt"/>
                        </a:rPr>
                        <a:t>13 266,2 </a:t>
                      </a:r>
                      <a:r>
                        <a:rPr lang="ru-RU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тыс. рублей                                                                                                                          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0063" y="1000125"/>
            <a:ext cx="7572375" cy="1815882"/>
          </a:xfrm>
          <a:prstGeom prst="rect">
            <a:avLst/>
          </a:prstGeom>
          <a:solidFill>
            <a:srgbClr val="EDFBFD">
              <a:alpha val="67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Средства направлены на</a:t>
            </a:r>
            <a:r>
              <a:rPr lang="en-US" sz="1400" b="1" dirty="0">
                <a:solidFill>
                  <a:srgbClr val="376092"/>
                </a:solidFill>
                <a:cs typeface="Arial" pitchFamily="34" charset="0"/>
              </a:rPr>
              <a:t>:</a:t>
            </a: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r>
              <a:rPr lang="ru-RU" sz="1400" dirty="0"/>
              <a:t>-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разработку и проверку сметной документации по ремонту автодорог, технический надзор (контроль) за выполнением работ по ремонту улично-дорожной сети на территории Фёдоровского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содержание муниципальных дорог, проездов, пешеходных дорожек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грейдирование муниципальных дорог, проездов</a:t>
            </a:r>
            <a:endParaRPr lang="ru-RU" sz="1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установка дорожных знаков и неровностей</a:t>
            </a:r>
          </a:p>
        </p:txBody>
      </p:sp>
      <p:pic>
        <p:nvPicPr>
          <p:cNvPr id="12297" name="Picture 3" descr="Z:\Glava\Отчет главы за 2019 год\Фото Дорога Набережная Ладога\Набережна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Z:\Glava\Отчет главы за 2019 год\Фото дорога Садовая\Садов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Z:\Glava\Отчет главы за 2019 год\Фото устройство ИДН\7fdc25e2-dd91-4c3d-9c15-d0c666840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429000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8604250" cy="1600438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 cmpd="dbl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Муниципальная программа «Формирование комфортной городской среды на территории Фёдоровского городского поселения Тосненского муниципального района Ленинградской области»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1400" b="1" u="sng" dirty="0">
                <a:solidFill>
                  <a:srgbClr val="D60093"/>
                </a:solidFill>
                <a:latin typeface="Arial" panose="020B0604020202020204" pitchFamily="34" charset="0"/>
                <a:cs typeface="+mn-cs"/>
              </a:rPr>
              <a:t>31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288,9 тыс. руб. (3 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034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,1 тыс.рублей – средства федерального бюджета, 5 965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,9 тыс.рублей – средства областного бюджета,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22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288,9 тыс.рублей – средства 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</a:t>
            </a:r>
            <a:r>
              <a:rPr lang="ru-RU" sz="1400" b="1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стного бюджета)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8604250" cy="323850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u="sng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500" b="1" u="sng" dirty="0">
                <a:solidFill>
                  <a:srgbClr val="002060"/>
                </a:solidFill>
                <a:cs typeface="Arial" pitchFamily="34" charset="0"/>
              </a:rPr>
              <a:t>Средства направлены на:</a:t>
            </a:r>
            <a:endParaRPr lang="ru-RU" sz="15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31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4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6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8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10" descr="http://admintzr.ru/upload/medialibrary/a1b/chto_budet.png"/>
          <p:cNvPicPr>
            <a:picLocks noChangeAspect="1" noChangeArrowheads="1"/>
          </p:cNvPicPr>
          <p:nvPr/>
        </p:nvPicPr>
        <p:blipFill>
          <a:blip r:embed="rId3"/>
          <a:srcRect l="1016" t="50000"/>
          <a:stretch>
            <a:fillRect/>
          </a:stretch>
        </p:blipFill>
        <p:spPr bwMode="auto">
          <a:xfrm>
            <a:off x="833438" y="5805488"/>
            <a:ext cx="81295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785926"/>
            <a:ext cx="8351837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Строительство пешеходной зоны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 вдоль ул. Шоссейная до ул. Промышленная</a:t>
            </a:r>
            <a:endParaRPr lang="ru-RU" sz="1600" b="1" dirty="0">
              <a:solidFill>
                <a:srgbClr val="0000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7" y="2643182"/>
            <a:ext cx="8261400" cy="37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71414"/>
          <a:ext cx="7847657" cy="1161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1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Муниципальная программа "Энергосбережение и повышение </a:t>
                      </a:r>
                      <a:r>
                        <a:rPr lang="ru-RU" sz="1800" b="1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энергоэффективности</a:t>
                      </a:r>
                      <a:r>
                        <a:rPr lang="ru-RU" sz="18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Фёдоровского городского поселения Тосненского района Ленинградской области  1</a:t>
                      </a:r>
                      <a:r>
                        <a:rPr lang="ru-RU" sz="1800" b="1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621,5 </a:t>
                      </a:r>
                      <a:r>
                        <a:rPr lang="ru-RU" sz="18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тыс. рублей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1643050"/>
            <a:ext cx="8247063" cy="830997"/>
          </a:xfrm>
          <a:prstGeom prst="rect">
            <a:avLst/>
          </a:prstGeom>
          <a:solidFill>
            <a:schemeClr val="bg2">
              <a:alpha val="23000"/>
            </a:schemeClr>
          </a:solidFill>
          <a:ln w="6032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Средства направлены: 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техническое обслуживание электроустановок сетей уличного освещения</a:t>
            </a:r>
            <a:endParaRPr lang="ru-RU" sz="1600" b="1" dirty="0">
              <a:solidFill>
                <a:srgbClr val="0070C0"/>
              </a:solidFill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rgbClr val="0070C0"/>
                </a:solidFill>
                <a:cs typeface="Arial" pitchFamily="34" charset="0"/>
              </a:rPr>
              <a:t>обслуживание и ТО </a:t>
            </a:r>
            <a:r>
              <a:rPr lang="ru-RU" sz="1600" dirty="0" err="1">
                <a:solidFill>
                  <a:srgbClr val="0070C0"/>
                </a:solidFill>
                <a:cs typeface="Arial" pitchFamily="34" charset="0"/>
              </a:rPr>
              <a:t>дизель-генератора</a:t>
            </a:r>
            <a:endParaRPr lang="ru-RU" sz="1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345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https://s3-eu-west-1.amazonaws.com/sharkeu/uk/wp-content/uploads/2017/07/28102733/iStock-46055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1785950" cy="186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2" descr="Z:\Buhgalteriya\Фото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1714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" descr="Z:\Buhgalteriya\Фото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214686"/>
            <a:ext cx="192881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Z:\Buhgalteriya\Фото 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214686"/>
            <a:ext cx="1643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200900" cy="1512887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Муниципальная программа "Развитие культуры в Фёдоровском городском поселении Тосненского муниципального района Ленинградской области"          29 581,7 тыс. рублей</a:t>
            </a: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920038" cy="2554545"/>
          </a:xfrm>
          <a:prstGeom prst="rect">
            <a:avLst/>
          </a:prstGeom>
          <a:solidFill>
            <a:srgbClr val="00B0F0">
              <a:alpha val="8000"/>
            </a:srgbClr>
          </a:solidFill>
          <a:ln w="41275" cmpd="dbl">
            <a:solidFill>
              <a:srgbClr val="003399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 На комплекс процессных мероприятий "Развитие культуры на территории поселения" 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запланировано   </a:t>
            </a: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28 946,7 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тыс. руб.,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 в том числе: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обеспечение деятельности учреждения культуры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организацию и проведение  мероприятий в области культуры</a:t>
            </a:r>
            <a:endParaRPr lang="ru-RU" sz="1600" b="1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На мероприятия "Обеспечение отдыха, оздоровления, занятости детей, подростков и молодежи"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запланировано 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435,0тыс. руб.:</a:t>
            </a:r>
            <a:endParaRPr lang="ru-RU" sz="1600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трудоустройство несовершеннолетних детей в дни школьных каникул – 375,0 тыс.руб.;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организация и проведение  молодежных массовых мероприятий – 60,0 тыс.руб.</a:t>
            </a:r>
          </a:p>
          <a:p>
            <a:pPr algn="just">
              <a:defRPr/>
            </a:pPr>
            <a:endParaRPr lang="ru-RU" sz="16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429132"/>
            <a:ext cx="3143304" cy="200026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357694"/>
            <a:ext cx="4000560" cy="1928826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6450" y="131763"/>
            <a:ext cx="7843838" cy="1008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Муниципальная программа «Развитие физической культуры и спорта 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на территории Фёдоровского городского поселения 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Тосненского района Ленинградской области»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5 147,8 тыс. рублей</a:t>
            </a:r>
            <a:br>
              <a:rPr lang="ru-RU" sz="5400" b="1" dirty="0">
                <a:solidFill>
                  <a:srgbClr val="CC00CC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rgbClr val="CC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643051"/>
            <a:ext cx="82470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rgbClr val="008A3E"/>
                </a:solidFill>
                <a:cs typeface="Arial" pitchFamily="34" charset="0"/>
              </a:rPr>
              <a:t>На организацию подготовки и участия сборных команд Фёдоровского городского поселения </a:t>
            </a:r>
            <a:r>
              <a:rPr lang="ru-RU" sz="1400" b="1" i="1" dirty="0" err="1">
                <a:solidFill>
                  <a:srgbClr val="008A3E"/>
                </a:solidFill>
                <a:cs typeface="Arial" pitchFamily="34" charset="0"/>
              </a:rPr>
              <a:t>Тосненского</a:t>
            </a:r>
            <a:r>
              <a:rPr lang="ru-RU" sz="1400" b="1" i="1" dirty="0">
                <a:solidFill>
                  <a:srgbClr val="008A3E"/>
                </a:solidFill>
                <a:cs typeface="Arial" pitchFamily="34" charset="0"/>
              </a:rPr>
              <a:t> района в областных, всероссийских и международных соревнованиях запланированы </a:t>
            </a:r>
            <a:r>
              <a:rPr lang="ru-RU" sz="1400" b="1" dirty="0">
                <a:solidFill>
                  <a:srgbClr val="008A3E"/>
                </a:solidFill>
                <a:cs typeface="Arial" pitchFamily="34" charset="0"/>
              </a:rPr>
              <a:t>расходы в размере </a:t>
            </a:r>
            <a:r>
              <a:rPr lang="ru-RU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100,0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 тыс. руб.</a:t>
            </a: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83534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rgbClr val="008A3E"/>
                </a:solidFill>
                <a:cs typeface="Arial" pitchFamily="34" charset="0"/>
              </a:rPr>
              <a:t>На развитие физической культуры и спорта </a:t>
            </a:r>
            <a:r>
              <a:rPr lang="ru-RU" sz="1400" b="1" dirty="0">
                <a:solidFill>
                  <a:srgbClr val="008A3E"/>
                </a:solidFill>
                <a:cs typeface="Arial" pitchFamily="34" charset="0"/>
              </a:rPr>
              <a:t>запланированы расходы в сумме </a:t>
            </a:r>
            <a:r>
              <a:rPr lang="ru-RU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5 047,8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тыс. руб.  </a:t>
            </a: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C:\Users\Glavbuh\Desktop\Бюджет\Ma_o3N4Vo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786346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71480"/>
          <a:ext cx="7992888" cy="3286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48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«Водоснабжение и водоотведение Фёдоровского городского поселения Тосненского муниципального района Ленинградской области"                                                                                                                                                                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r>
                        <a:rPr lang="ru-RU" sz="20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972,930 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</a:p>
                    <a:p>
                      <a:pPr algn="ctr" fontAlgn="ctr"/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них</a:t>
                      </a:r>
                      <a:r>
                        <a:rPr lang="en-US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федеральный бюджет – 122 591,862 тыс.рублей,</a:t>
                      </a:r>
                    </a:p>
                    <a:p>
                      <a:pPr algn="ctr" fontAlgn="ctr"/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бюджет – 29</a:t>
                      </a:r>
                      <a:r>
                        <a:rPr lang="ru-RU" sz="1800" b="1" i="1" u="none" strike="noStrike" kern="1200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275,670</a:t>
                      </a:r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рублей,</a:t>
                      </a:r>
                    </a:p>
                    <a:p>
                      <a:pPr algn="ctr" fontAlgn="ctr"/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местный бюджет – 31 105,398 тыс. рублей)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Средства направлены на </a:t>
                      </a:r>
                      <a:r>
                        <a:rPr kumimoji="0" lang="ru-RU" sz="1800" b="1" i="1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800" b="1" i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троительство повышающей насосной станции и резервуаров чистой питьевой воды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 descr="C:\Users\Glavbuh\Desktop\Бюджет\вн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2"/>
            <a:ext cx="7129463" cy="1077218"/>
          </a:xfrm>
          <a:prstGeom prst="rect">
            <a:avLst/>
          </a:prstGeom>
          <a:solidFill>
            <a:srgbClr val="06D2E8">
              <a:alpha val="17000"/>
            </a:srgbClr>
          </a:solidFill>
          <a:ln w="47625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Муниципальная программа "Безопасность Фёдоровского городского поселения Тосненского муниципального района Ленинградской области"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926,0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71612"/>
            <a:ext cx="7129462" cy="3739485"/>
          </a:xfrm>
          <a:prstGeom prst="rect">
            <a:avLst/>
          </a:prstGeom>
          <a:solidFill>
            <a:srgbClr val="06D2E8">
              <a:alpha val="15000"/>
            </a:srgbClr>
          </a:solidFill>
          <a:ln w="38100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500" b="1" u="sng" dirty="0">
                <a:solidFill>
                  <a:srgbClr val="0000FF"/>
                </a:solidFill>
                <a:cs typeface="Arial" pitchFamily="34" charset="0"/>
              </a:rPr>
              <a:t>Средства направлены на:</a:t>
            </a:r>
          </a:p>
          <a:p>
            <a:pPr algn="just">
              <a:defRPr/>
            </a:pPr>
            <a:endParaRPr lang="ru-RU" sz="1500" b="1" u="sng" dirty="0">
              <a:solidFill>
                <a:srgbClr val="00808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обслуживание системы видеонаблюдения  </a:t>
            </a:r>
            <a:endParaRPr lang="ru-RU" sz="15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в области пожарной безопасности (техническое обслуживание пожарной машины, обслуживание пожарных гидрантов )</a:t>
            </a: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 </a:t>
            </a:r>
            <a:endParaRPr lang="ru-RU" sz="1600" b="1" i="1" u="sng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по обслуживанию и эксплуатации системы оповещения населения </a:t>
            </a:r>
            <a:endParaRPr lang="ru-RU" sz="16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u="sng" dirty="0">
                <a:solidFill>
                  <a:srgbClr val="0000FF"/>
                </a:solidFill>
                <a:cs typeface="Arial" pitchFamily="34" charset="0"/>
              </a:rPr>
              <a:t>несение аварийно-спасательной готовности </a:t>
            </a:r>
            <a:endParaRPr lang="ru-RU" sz="16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 услуги по обслуживанию тревожной кнопки </a:t>
            </a:r>
          </a:p>
          <a:p>
            <a:pPr algn="just">
              <a:buFontTx/>
              <a:buChar char="-"/>
              <a:defRPr/>
            </a:pPr>
            <a:r>
              <a:rPr lang="ru-RU" sz="1600" b="1" i="1" dirty="0">
                <a:solidFill>
                  <a:srgbClr val="0000FF"/>
                </a:solidFill>
                <a:cs typeface="Arial" pitchFamily="34" charset="0"/>
              </a:rPr>
              <a:t> мероприятия по противодействию экстремизму и профилактике терроризма </a:t>
            </a:r>
            <a:endParaRPr lang="ru-RU" sz="16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создание резервов (запасов) материальных ресурсов для ликвидации ЧС </a:t>
            </a:r>
            <a:endParaRPr lang="ru-RU" sz="1500" b="1" i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5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484" name="Picture 8" descr="http://getgadget.net/wp-content/uploads/2016/11/videonablud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397500"/>
            <a:ext cx="23796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http://bibliopskov.ru/img2015/p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835696" y="116632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3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385109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85762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 и налоговой политики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07207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435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(проектах изменений  муниципальных программ)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226" grpId="0"/>
      <p:bldP spid="41" grpId="0"/>
      <p:bldP spid="4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428604"/>
          <a:ext cx="7992888" cy="1836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6775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«Борьба с борщевиком Сосновского на территории Фёдоровского городского поселения Тосненского муниципального района Ленинградской области»</a:t>
                      </a:r>
                    </a:p>
                    <a:p>
                      <a:pPr algn="ctr" fontAlgn="ctr"/>
                      <a:r>
                        <a:rPr lang="ru-RU" sz="1600" b="1" u="sng" strike="noStrike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459,296  тыс. рублей  (326,1 тыс. руб. – областной бюджет, 133,196 тыс.руб. – местный бюджет)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31913" y="2143116"/>
          <a:ext cx="6696744" cy="17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19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направлены на: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-ликвидацию очагов распространения борщевика химическими методами</a:t>
                      </a:r>
                      <a:endParaRPr lang="ru-RU" sz="1600" b="0" u="none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-оценку эффективности проведенных химических мероприятий по уничтожению борщевика Сосновского</a:t>
                      </a: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43500" y="4143375"/>
            <a:ext cx="3357563" cy="2452688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9" name="Picture 2" descr="https://avatars.mds.yandex.net/get-zen_doc/1899275/pub_5e53aea2b38ee002b5fc5215_5e53aed7199f2d3291f18a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1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300" dirty="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Муниципальная программа «Повышение квалификации муниципальных и не муниципальных служащих </a:t>
            </a:r>
            <a:r>
              <a:rPr lang="ru-RU" sz="230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администрации Фёдоровского </a:t>
            </a:r>
            <a:r>
              <a:rPr lang="ru-RU" sz="2300" dirty="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городского </a:t>
            </a:r>
            <a:r>
              <a:rPr lang="ru-RU" sz="230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поселения Тосненского </a:t>
            </a:r>
            <a:r>
              <a:rPr lang="ru-RU" sz="2300" dirty="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муниципального района Ленинградской области» - 100,00 </a:t>
            </a:r>
            <a:r>
              <a:rPr lang="ru-RU" sz="2300" dirty="0" err="1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тыс.руб</a:t>
            </a:r>
            <a:r>
              <a:rPr lang="ru-RU" sz="2300" dirty="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Franklin Gothic Medium (Заголовки)"/>
              </a:rPr>
              <a:t>.</a:t>
            </a:r>
            <a:endParaRPr lang="en-US" sz="2300" dirty="0">
              <a:solidFill>
                <a:srgbClr val="0000FF"/>
              </a:solidFill>
              <a:latin typeface="Franklin Gothic Medium (Заголовки)"/>
            </a:endParaRPr>
          </a:p>
          <a:p>
            <a:pPr>
              <a:buNone/>
            </a:pPr>
            <a:endParaRPr lang="ru-RU" sz="1900" dirty="0">
              <a:solidFill>
                <a:srgbClr val="0000FF"/>
              </a:solidFill>
              <a:latin typeface="+mj-lt"/>
            </a:endParaRPr>
          </a:p>
          <a:p>
            <a:pPr>
              <a:buNone/>
            </a:pPr>
            <a:r>
              <a:rPr lang="ru-RU" sz="2300" dirty="0">
                <a:solidFill>
                  <a:srgbClr val="0000FF"/>
                </a:solidFill>
                <a:latin typeface="+mj-lt"/>
              </a:rPr>
              <a:t>Муниципальная программа «Развитие иных форм местного самоуправления на части территорий г.п. Федоровское, являющегося административным центром Фёдоровского городского поселения Тосненского муниципального района Ленинградской области» - 1 800,00 тыс.рублей (областной бюджет – 1 020,400 тыс.рублей, местный бюджет – 779,600 тыс.рублей)</a:t>
            </a:r>
          </a:p>
          <a:p>
            <a:pPr>
              <a:buNone/>
            </a:pPr>
            <a:r>
              <a:rPr lang="ru-RU" sz="2300" dirty="0">
                <a:solidFill>
                  <a:srgbClr val="0000FF"/>
                </a:solidFill>
                <a:latin typeface="+mj-lt"/>
              </a:rPr>
              <a:t>	- средства направлены на выполнение работ по обустройству торговых мест на территории Фёдоровского городского поселения</a:t>
            </a:r>
            <a:endParaRPr lang="ru-RU" sz="1600" dirty="0">
              <a:solidFill>
                <a:srgbClr val="0000FF"/>
              </a:solidFill>
            </a:endParaRPr>
          </a:p>
          <a:p>
            <a:pPr>
              <a:buNone/>
            </a:pPr>
            <a:endParaRPr lang="ru-RU" sz="1600" dirty="0">
              <a:solidFill>
                <a:srgbClr val="0000FF"/>
              </a:solidFill>
            </a:endParaRPr>
          </a:p>
          <a:p>
            <a:pPr marL="342900" indent="-342900">
              <a:buNone/>
            </a:pPr>
            <a:r>
              <a:rPr lang="ru-RU" sz="2300" dirty="0">
                <a:solidFill>
                  <a:srgbClr val="0000FF"/>
                </a:solidFill>
                <a:latin typeface="+mj-lt"/>
              </a:rPr>
              <a:t>Муниципальная программа "О содействии участию населения в осуществлении местного самоуправления в иных формах на частях территорий Фёдоровского городского поселения Тосненского муниципального района Ленинградской области« – 556,700 тыс.рублей (областной бюджет – 394,700 тыс.рублей, местный бюджет – 162,000 тыс.рублей)</a:t>
            </a:r>
          </a:p>
          <a:p>
            <a:pPr marL="342900" indent="-342900">
              <a:buFontTx/>
              <a:buChar char="-"/>
            </a:pPr>
            <a:r>
              <a:rPr lang="ru-RU" sz="2300" dirty="0">
                <a:solidFill>
                  <a:srgbClr val="0000FF"/>
                </a:solidFill>
                <a:latin typeface="+mj-lt"/>
              </a:rPr>
              <a:t>средства направлены на покупку известнякового щебня для подсыпки грунтовых дорог</a:t>
            </a:r>
          </a:p>
          <a:p>
            <a:pPr marL="342900" indent="-342900">
              <a:buFontTx/>
              <a:buChar char="-"/>
            </a:pPr>
            <a:endParaRPr lang="ru-RU" sz="1600" dirty="0">
              <a:solidFill>
                <a:srgbClr val="0000FF"/>
              </a:solidFill>
            </a:endParaRPr>
          </a:p>
          <a:p>
            <a:pPr marL="342900" indent="-342900">
              <a:buNone/>
            </a:pPr>
            <a:r>
              <a:rPr lang="ru-RU" sz="2300" dirty="0">
                <a:solidFill>
                  <a:srgbClr val="0000FF"/>
                </a:solidFill>
                <a:latin typeface="+mj-lt"/>
              </a:rPr>
              <a:t>Муниципальная программа «Создание условий для экономического развития в Фёдоровском городском поселении Тосненского муниципального района Ленинградской области» - 1 430,000 тыс. рублей.</a:t>
            </a:r>
            <a:endParaRPr lang="ru-RU" sz="23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38" y="1357313"/>
            <a:ext cx="6985000" cy="2385268"/>
          </a:xfrm>
          <a:prstGeom prst="rect">
            <a:avLst/>
          </a:prstGeom>
          <a:solidFill>
            <a:srgbClr val="00B0F0">
              <a:alpha val="29000"/>
            </a:srgbClr>
          </a:solidFill>
          <a:ln w="69850">
            <a:solidFill>
              <a:srgbClr val="06D2E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Непрограммные расходы в 2024 году составят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68 682,036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тыс. руб., из них: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вопросов в области национальной экономики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60,0 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области национальной безопасности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3,5 тыс. руб.</a:t>
            </a:r>
            <a:r>
              <a:rPr lang="ru-RU" sz="1600" dirty="0">
                <a:solidFill>
                  <a:srgbClr val="7030A0"/>
                </a:solidFill>
                <a:cs typeface="Arial" pitchFamily="34" charset="0"/>
              </a:rPr>
              <a:t>; 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сфере поддержки издательств и периодических средств массовой информации-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1 829,5 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общегосударственных вопросов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60 787,632 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мобилизационная и вневойсковая подготовка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328,5 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- мероприятия социальной политики –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855,012 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15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971550" y="-12700"/>
            <a:ext cx="7424738" cy="1227138"/>
          </a:xfrm>
        </p:spPr>
        <p:txBody>
          <a:bodyPr/>
          <a:lstStyle/>
          <a:p>
            <a:r>
              <a:rPr lang="ru-RU" sz="3200" b="1">
                <a:solidFill>
                  <a:srgbClr val="0000FF"/>
                </a:solidFill>
                <a:latin typeface="Bookman Old Style" pitchFamily="18" charset="0"/>
              </a:rPr>
              <a:t>Непрограммные расходы</a:t>
            </a:r>
          </a:p>
        </p:txBody>
      </p:sp>
      <p:sp>
        <p:nvSpPr>
          <p:cNvPr id="22532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2" descr="https://tverlife.ru/wp-content/uploads/2020/06/6d0015138fc36e4216c58d3aad0d7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500563"/>
            <a:ext cx="43576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76375" y="1700213"/>
            <a:ext cx="61198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Спасибо за </a:t>
            </a:r>
          </a:p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внимание!</a:t>
            </a:r>
          </a:p>
        </p:txBody>
      </p:sp>
    </p:spTree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Фёдоровского городского поселения Тосненского муниципального района Ленинградской области на 2024 год и на плановый период 2025-2026 годов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89218132"/>
              </p:ext>
            </p:extLst>
          </p:nvPr>
        </p:nvGraphicFramePr>
        <p:xfrm>
          <a:off x="0" y="1628800"/>
          <a:ext cx="838842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3688" y="42210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366 488,450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46558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205 115,388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9752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205 115,388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530428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195 693,325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249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386 275,946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9273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195 693,325</a:t>
            </a:r>
          </a:p>
        </p:txBody>
      </p:sp>
      <p:grpSp>
        <p:nvGrpSpPr>
          <p:cNvPr id="2" name="Группа 31"/>
          <p:cNvGrpSpPr/>
          <p:nvPr/>
        </p:nvGrpSpPr>
        <p:grpSpPr>
          <a:xfrm>
            <a:off x="3329696" y="3696997"/>
            <a:ext cx="1608103" cy="896508"/>
            <a:chOff x="4154644" y="4221088"/>
            <a:chExt cx="1747938" cy="896508"/>
          </a:xfrm>
        </p:grpSpPr>
        <p:sp>
          <p:nvSpPr>
            <p:cNvPr id="30" name="TextBox 29"/>
            <p:cNvSpPr txBox="1"/>
            <p:nvPr/>
          </p:nvSpPr>
          <p:spPr>
            <a:xfrm>
              <a:off x="4174390" y="422108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4644" y="471748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0,00</a:t>
              </a:r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1648879" y="1786870"/>
            <a:ext cx="1692696" cy="760150"/>
            <a:chOff x="4644008" y="3212976"/>
            <a:chExt cx="1800200" cy="760150"/>
          </a:xfrm>
        </p:grpSpPr>
        <p:sp>
          <p:nvSpPr>
            <p:cNvPr id="34" name="TextBox 33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-19 787,496</a:t>
              </a:r>
            </a:p>
          </p:txBody>
        </p:sp>
      </p:grpSp>
      <p:grpSp>
        <p:nvGrpSpPr>
          <p:cNvPr id="5" name="Группа 38"/>
          <p:cNvGrpSpPr/>
          <p:nvPr/>
        </p:nvGrpSpPr>
        <p:grpSpPr>
          <a:xfrm>
            <a:off x="5216546" y="3717032"/>
            <a:ext cx="1800200" cy="760150"/>
            <a:chOff x="4644008" y="3212976"/>
            <a:chExt cx="1800200" cy="760150"/>
          </a:xfrm>
        </p:grpSpPr>
        <p:sp>
          <p:nvSpPr>
            <p:cNvPr id="40" name="TextBox 39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0,00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392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0" grpId="0"/>
      <p:bldP spid="13" grpId="0"/>
      <p:bldP spid="17" grpId="0"/>
      <p:bldP spid="20" grpId="0"/>
      <p:bldP spid="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30642726"/>
              </p:ext>
            </p:extLst>
          </p:nvPr>
        </p:nvGraphicFramePr>
        <p:xfrm>
          <a:off x="928662" y="1643050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378619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32849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48,3%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78" y="142873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5,7%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5715008" y="2714620"/>
            <a:ext cx="2232248" cy="720080"/>
            <a:chOff x="5868144" y="2564904"/>
            <a:chExt cx="2232248" cy="720080"/>
          </a:xfrm>
        </p:grpSpPr>
        <p:sp>
          <p:nvSpPr>
            <p:cNvPr id="5" name="TextBox 4"/>
            <p:cNvSpPr txBox="1"/>
            <p:nvPr/>
          </p:nvSpPr>
          <p:spPr>
            <a:xfrm>
              <a:off x="5940152" y="2564904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168</a:t>
              </a:r>
              <a:r>
                <a:rPr lang="en-US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510,350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868144" y="3068960"/>
              <a:ext cx="216024" cy="2160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084168" y="3068960"/>
              <a:ext cx="16561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36"/>
          <p:cNvGrpSpPr/>
          <p:nvPr/>
        </p:nvGrpSpPr>
        <p:grpSpPr>
          <a:xfrm>
            <a:off x="0" y="1500174"/>
            <a:ext cx="2000232" cy="720080"/>
            <a:chOff x="107504" y="1628800"/>
            <a:chExt cx="2000232" cy="72008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1547664" y="2132856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7504" y="1628800"/>
              <a:ext cx="2000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177 079,5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79512" y="2132856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571868" y="857232"/>
            <a:ext cx="2304256" cy="864096"/>
            <a:chOff x="2771800" y="908720"/>
            <a:chExt cx="2304256" cy="864096"/>
          </a:xfrm>
        </p:grpSpPr>
        <p:sp>
          <p:nvSpPr>
            <p:cNvPr id="6" name="TextBox 5"/>
            <p:cNvSpPr txBox="1"/>
            <p:nvPr/>
          </p:nvSpPr>
          <p:spPr>
            <a:xfrm>
              <a:off x="3131840" y="90872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20 898,6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771800" y="1412776"/>
              <a:ext cx="36004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131840" y="141277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41672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215008"/>
          </a:xfrm>
        </p:spPr>
        <p:txBody>
          <a:bodyPr>
            <a:normAutofit/>
          </a:bodyPr>
          <a:lstStyle/>
          <a:p>
            <a:r>
              <a:rPr lang="ru-RU" dirty="0"/>
              <a:t>Налоговые доходы 2024г.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896376"/>
              </p:ext>
            </p:extLst>
          </p:nvPr>
        </p:nvGraphicFramePr>
        <p:xfrm>
          <a:off x="447435" y="1628800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9550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/>
              <a:t>Неналоговые доходы 2024 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1538" y="14285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2024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52736"/>
            <a:ext cx="9144000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Субвенции бюджетам бюджетной системы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332,020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рублей: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осуществление первичного воинского учета на территориях, где отсутствуют военные комиссариаты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328,500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выполнение передаваемых полномочий субъектов Российской Федерации (полномочия в сфере административных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правооотношений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3,520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>
              <a:buFontTx/>
              <a:buChar char="-"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(межбюджетные субсидии)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168 178,330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капитальных вложений в объекты муниципальной собственности–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151 867,530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реализацию программ формирования современной городской среды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9 000,000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 -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7 310,800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500042"/>
            <a:ext cx="72866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7 310,800 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/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реализацию областного закона от 28.12.2018 № 147-оз "О старостах сельских населенных пунктов Ленинградской области и содействии участию населения в осуществлении местного самоуправления в иных формах на частях территорий муниципальных образований Ленинградской области"–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394,700 </a:t>
            </a: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14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реализацию областного закона от 15.01.2018 № 3-оз «О содействии участию населения в осуществлении местного самоуправления в иных формах на территориях административных центров и городских поселков муниципальных образований Ленинградской области» -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1 020,400 </a:t>
            </a: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комплекс мероприятий по борьбе с борщевиком Сосновского 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326,100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14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обеспечение стимулирующих выплат работникам муниципальных учреждений культуры Ленинградской области –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3 647,800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субсидии на мероприятия по созданию мест (площадок) накопления твердых коммунальных отходов</a:t>
            </a:r>
            <a:r>
              <a:rPr lang="ru-RU" sz="1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1 921,800 </a:t>
            </a:r>
            <a:r>
              <a:rPr lang="ru-RU" sz="14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42844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21429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Фёдоровского городского поселения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 на 2024 год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18389</TotalTime>
  <Words>1794</Words>
  <Application>Microsoft Office PowerPoint</Application>
  <PresentationFormat>Экран (4:3)</PresentationFormat>
  <Paragraphs>208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Bookman Old Style</vt:lpstr>
      <vt:lpstr>Calibri</vt:lpstr>
      <vt:lpstr>Franklin Gothic Book</vt:lpstr>
      <vt:lpstr>Franklin Gothic Medium</vt:lpstr>
      <vt:lpstr>Franklin Gothic Medium (Заголовки)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 2024г.</vt:lpstr>
      <vt:lpstr>Неналоговые доходы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"Развитие культуры в Фёдоровском городском поселении Тосненского муниципального района Ленинградской области"          29 581,7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Непрограммные расходы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NewUser3</cp:lastModifiedBy>
  <cp:revision>1822</cp:revision>
  <dcterms:created xsi:type="dcterms:W3CDTF">2015-04-21T11:34:14Z</dcterms:created>
  <dcterms:modified xsi:type="dcterms:W3CDTF">2023-12-20T08:52:20Z</dcterms:modified>
</cp:coreProperties>
</file>