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24" r:id="rId2"/>
    <p:sldId id="259" r:id="rId3"/>
    <p:sldId id="282" r:id="rId4"/>
    <p:sldId id="338" r:id="rId5"/>
    <p:sldId id="367" r:id="rId6"/>
    <p:sldId id="368" r:id="rId7"/>
    <p:sldId id="287" r:id="rId8"/>
    <p:sldId id="365" r:id="rId9"/>
    <p:sldId id="369" r:id="rId10"/>
    <p:sldId id="375" r:id="rId11"/>
    <p:sldId id="373" r:id="rId12"/>
    <p:sldId id="396" r:id="rId13"/>
    <p:sldId id="395" r:id="rId14"/>
    <p:sldId id="386" r:id="rId15"/>
    <p:sldId id="387" r:id="rId16"/>
    <p:sldId id="388" r:id="rId17"/>
    <p:sldId id="392" r:id="rId18"/>
    <p:sldId id="397" r:id="rId19"/>
    <p:sldId id="377" r:id="rId20"/>
    <p:sldId id="399" r:id="rId21"/>
    <p:sldId id="398" r:id="rId22"/>
    <p:sldId id="382" r:id="rId23"/>
    <p:sldId id="335" r:id="rId24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3399"/>
    <a:srgbClr val="CC3399"/>
    <a:srgbClr val="EDFBFD"/>
    <a:srgbClr val="06D2E8"/>
    <a:srgbClr val="1C6A5D"/>
    <a:srgbClr val="CCFFCC"/>
    <a:srgbClr val="66FF99"/>
    <a:srgbClr val="3333FF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986" autoAdjust="0"/>
    <p:restoredTop sz="98966" autoAdjust="0"/>
  </p:normalViewPr>
  <p:slideViewPr>
    <p:cSldViewPr>
      <p:cViewPr>
        <p:scale>
          <a:sx n="100" d="100"/>
          <a:sy n="100" d="100"/>
        </p:scale>
        <p:origin x="-2298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&#1050;&#1085;&#1080;&#1075;&#1072;1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D:\&#1052;&#1086;&#1080;%20&#1076;&#1086;&#1082;&#1091;&#1084;&#1077;&#1085;&#1090;&#1099;\2013-2014\&#1056;&#1077;&#1096;&#1077;&#1085;&#1080;&#1077;%20&#1086;%20&#1073;&#1102;&#1076;&#1078;&#1077;&#1090;%202015-2016%20&#1075;&#1075;\&#1056;&#1077;&#1096;&#1077;&#1085;&#1080;&#1077;%20&#1086;%20&#1073;&#1102;&#1076;&#1078;&#1077;&#1090;&#1077;%20&#1085;&#1072;%202015-2017%20&#1075;&#1075;%20&#1089;%20&#1087;&#1086;&#1087;&#1088;&#1072;&#1074;&#1082;&#1072;&#1084;&#1080;%20&#1086;&#1090;%2017.11.2014\&#1058;&#1072;&#1073;&#1083;&#1080;&#1094;&#1099;%20&#1076;&#1083;&#1103;%20&#1076;&#1080;&#1072;&#1075;&#1088;&#1072;&#1084;&#1084;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rotY val="200"/>
      <c:perspective val="30"/>
    </c:view3D>
    <c:plotArea>
      <c:layout>
        <c:manualLayout>
          <c:layoutTarget val="inner"/>
          <c:xMode val="edge"/>
          <c:yMode val="edge"/>
          <c:x val="0.10417547691833577"/>
          <c:y val="2.785859529935145E-2"/>
          <c:w val="0.83084439990538694"/>
          <c:h val="0.93737207381947862"/>
        </c:manualLayout>
      </c:layout>
      <c:pie3DChart>
        <c:varyColors val="1"/>
        <c:ser>
          <c:idx val="0"/>
          <c:order val="0"/>
          <c:spPr>
            <a:ln>
              <a:solidFill>
                <a:sysClr val="windowText" lastClr="000000">
                  <a:lumMod val="95000"/>
                  <a:lumOff val="5000"/>
                </a:sysClr>
              </a:solidFill>
            </a:ln>
          </c:spPr>
          <c:explosion val="10"/>
          <c:dPt>
            <c:idx val="0"/>
            <c:spPr>
              <a:solidFill>
                <a:srgbClr val="FF3399"/>
              </a:solidFill>
              <a:ln>
                <a:solidFill>
                  <a:sysClr val="windowText" lastClr="000000">
                    <a:lumMod val="95000"/>
                    <a:lumOff val="5000"/>
                  </a:sysClr>
                </a:solidFill>
              </a:ln>
            </c:spPr>
          </c:dPt>
          <c:dPt>
            <c:idx val="1"/>
            <c:spPr>
              <a:solidFill>
                <a:srgbClr val="66FF33"/>
              </a:solidFill>
              <a:ln>
                <a:solidFill>
                  <a:sysClr val="windowText" lastClr="000000">
                    <a:lumMod val="95000"/>
                    <a:lumOff val="5000"/>
                  </a:sysClr>
                </a:solidFill>
              </a:ln>
            </c:spPr>
          </c:dPt>
          <c:dPt>
            <c:idx val="2"/>
            <c:spPr>
              <a:solidFill>
                <a:srgbClr val="00B0F0"/>
              </a:solidFill>
              <a:ln>
                <a:solidFill>
                  <a:sysClr val="windowText" lastClr="000000">
                    <a:lumMod val="95000"/>
                    <a:lumOff val="5000"/>
                  </a:sysClr>
                </a:solidFill>
              </a:ln>
            </c:spPr>
          </c:dPt>
          <c:dLbls>
            <c:dLbl>
              <c:idx val="0"/>
              <c:layout>
                <c:manualLayout>
                  <c:x val="0.20054895334210293"/>
                  <c:y val="0.11965599372889568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Налоговые доходы</a:t>
                    </a:r>
                  </a:p>
                  <a:p>
                    <a:pPr>
                      <a:defRPr sz="1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2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75,2%</a:t>
                    </a:r>
                    <a:endParaRPr lang="ru-RU" sz="12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 sz="1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2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106 586,8 тыс</a:t>
                    </a:r>
                    <a:r>
                      <a: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 рублей</a:t>
                    </a: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</c:spPr>
              <c:dLblPos val="bestFit"/>
              <c:showVal val="1"/>
            </c:dLbl>
            <c:dLbl>
              <c:idx val="1"/>
              <c:layout>
                <c:manualLayout>
                  <c:x val="-0.37611321488388189"/>
                  <c:y val="0.14094461947183751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Неналоговые доходы</a:t>
                    </a:r>
                  </a:p>
                  <a:p>
                    <a:pPr>
                      <a:defRPr sz="1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2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4,8%</a:t>
                    </a:r>
                    <a:endParaRPr lang="ru-RU" sz="12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>
                      <a:defRPr sz="1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pPr>
                    <a:r>
                      <a:rPr lang="ru-RU" sz="12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6 837,6 </a:t>
                    </a:r>
                    <a:r>
                      <a:rPr lang="ru-RU" sz="1200" b="1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тыс</a:t>
                    </a:r>
                    <a:r>
                      <a:rPr lang="ru-RU" sz="12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 рублей</a:t>
                    </a: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</c:spPr>
              <c:dLblPos val="bestFit"/>
              <c:showVal val="1"/>
            </c:dLbl>
            <c:dLbl>
              <c:idx val="2"/>
              <c:layout>
                <c:manualLayout>
                  <c:x val="0.16601024938528933"/>
                  <c:y val="-0.5263771224200493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Безвозмездные поступления   </a:t>
                    </a:r>
                  </a:p>
                  <a:p>
                    <a:r>
                      <a:rPr lang="ru-RU" sz="12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20%                                                28 424,7 тыс</a:t>
                    </a:r>
                    <a:r>
                      <a: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. рублей</a:t>
                    </a:r>
                    <a:endParaRPr lang="en-US" sz="12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dLblPos val="bestFit"/>
              <c:showVal val="1"/>
            </c:dLbl>
            <c:spPr>
              <a:noFill/>
              <a:ln>
                <a:noFill/>
              </a:ln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Лист1!$A$5:$A$7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Лист1!$B$5:$B$7</c:f>
              <c:numCache>
                <c:formatCode>#,##0.00</c:formatCode>
                <c:ptCount val="3"/>
                <c:pt idx="0">
                  <c:v>171867</c:v>
                </c:pt>
                <c:pt idx="1">
                  <c:v>105550.8</c:v>
                </c:pt>
                <c:pt idx="2">
                  <c:v>42594.7</c:v>
                </c:pt>
              </c:numCache>
            </c:numRef>
          </c:val>
        </c:ser>
        <c:ser>
          <c:idx val="1"/>
          <c:order val="1"/>
          <c:explosion val="25"/>
          <c:dLbls>
            <c:showVal val="1"/>
          </c:dLbls>
          <c:cat>
            <c:strRef>
              <c:f>Лист1!$A$5:$A$7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Лист1!$C$5:$C$7</c:f>
              <c:numCache>
                <c:formatCode>0.0%</c:formatCode>
                <c:ptCount val="3"/>
                <c:pt idx="0">
                  <c:v>0.53706339596109209</c:v>
                </c:pt>
                <c:pt idx="1">
                  <c:v>0.32983336588414841</c:v>
                </c:pt>
                <c:pt idx="2">
                  <c:v>0.13310323815475958</c:v>
                </c:pt>
              </c:numCache>
            </c:numRef>
          </c:val>
        </c:ser>
        <c:dLbls>
          <c:showVal val="1"/>
        </c:dLbls>
      </c:pie3DChart>
    </c:plotArea>
    <c:plotVisOnly val="1"/>
    <c:dispBlanksAs val="zero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view3D>
      <c:rotX val="30"/>
      <c:rotY val="200"/>
      <c:perspective val="30"/>
    </c:view3D>
    <c:plotArea>
      <c:layout>
        <c:manualLayout>
          <c:layoutTarget val="inner"/>
          <c:xMode val="edge"/>
          <c:yMode val="edge"/>
          <c:x val="0.22877799802557211"/>
          <c:y val="1.5278108289705829E-2"/>
          <c:w val="0.58227597563678968"/>
          <c:h val="0.85000017497690306"/>
        </c:manualLayout>
      </c:layout>
      <c:pie3DChart>
        <c:varyColors val="1"/>
        <c:ser>
          <c:idx val="0"/>
          <c:order val="0"/>
          <c:explosion val="30"/>
          <c:dPt>
            <c:idx val="0"/>
            <c:spPr>
              <a:solidFill>
                <a:srgbClr val="00D3F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66FF99"/>
              </a:solidFill>
            </c:spPr>
          </c:dPt>
          <c:dPt>
            <c:idx val="4"/>
            <c:spPr>
              <a:solidFill>
                <a:srgbClr val="FF00FF"/>
              </a:solidFill>
            </c:spPr>
          </c:dPt>
          <c:dPt>
            <c:idx val="5"/>
            <c:spPr>
              <a:solidFill>
                <a:srgbClr val="FF3399"/>
              </a:solidFill>
            </c:spPr>
          </c:dPt>
          <c:dPt>
            <c:idx val="6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7"/>
            <c:spPr>
              <a:solidFill>
                <a:srgbClr val="FF6699"/>
              </a:solidFill>
            </c:spPr>
          </c:dPt>
          <c:dLbls>
            <c:dLbl>
              <c:idx val="0"/>
              <c:layout>
                <c:manualLayout>
                  <c:x val="-5.5894048215143814E-2"/>
                  <c:y val="0.1482649290293684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3399"/>
                        </a:solidFill>
                        <a:latin typeface="+mj-lt"/>
                      </a:rPr>
                      <a:t> Культура
13,9%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Percent val="1"/>
            </c:dLbl>
            <c:dLbl>
              <c:idx val="1"/>
              <c:layout>
                <c:manualLayout>
                  <c:x val="-8.7159418933958607E-2"/>
                  <c:y val="-1.8354062663347062E-2"/>
                </c:manualLayout>
              </c:layout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rgbClr val="003399"/>
                        </a:solidFill>
                        <a:latin typeface="+mj-lt"/>
                      </a:rPr>
                      <a:t>Национальная безопасность и правоохранительная деятельность
</a:t>
                    </a:r>
                    <a:r>
                      <a:rPr lang="ru-RU" dirty="0" smtClean="0">
                        <a:solidFill>
                          <a:srgbClr val="003399"/>
                        </a:solidFill>
                        <a:latin typeface="+mj-lt"/>
                      </a:rPr>
                      <a:t>0,6%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Percent val="1"/>
            </c:dLbl>
            <c:dLbl>
              <c:idx val="2"/>
              <c:layout>
                <c:manualLayout>
                  <c:x val="-5.4469449376944562E-2"/>
                  <c:y val="-0.20231660670791454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>
                        <a:solidFill>
                          <a:srgbClr val="003399"/>
                        </a:solidFill>
                        <a:latin typeface="+mj-lt"/>
                      </a:rPr>
                      <a:t> Национальная </a:t>
                    </a:r>
                    <a:r>
                      <a:rPr lang="ru-RU" sz="1100" dirty="0">
                        <a:solidFill>
                          <a:srgbClr val="003399"/>
                        </a:solidFill>
                        <a:latin typeface="+mj-lt"/>
                      </a:rPr>
                      <a:t>экономика
</a:t>
                    </a:r>
                    <a:r>
                      <a:rPr lang="ru-RU" sz="1100" dirty="0" smtClean="0">
                        <a:solidFill>
                          <a:srgbClr val="003399"/>
                        </a:solidFill>
                        <a:latin typeface="+mj-lt"/>
                      </a:rPr>
                      <a:t>9,3%</a:t>
                    </a:r>
                    <a:endParaRPr lang="ru-RU" sz="1100" dirty="0"/>
                  </a:p>
                </c:rich>
              </c:tx>
              <c:showLegendKey val="1"/>
              <c:showVal val="1"/>
              <c:showCatName val="1"/>
              <c:showPercent val="1"/>
            </c:dLbl>
            <c:dLbl>
              <c:idx val="3"/>
              <c:layout>
                <c:manualLayout>
                  <c:x val="-0.30404158782188451"/>
                  <c:y val="4.56674406478344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3399"/>
                        </a:solidFill>
                        <a:latin typeface="+mj-lt"/>
                      </a:rPr>
                      <a:t> Жилищно-коммунальное </a:t>
                    </a:r>
                    <a:r>
                      <a:rPr lang="ru-RU" dirty="0">
                        <a:solidFill>
                          <a:srgbClr val="003399"/>
                        </a:solidFill>
                        <a:latin typeface="+mj-lt"/>
                      </a:rPr>
                      <a:t>хозяйство
</a:t>
                    </a:r>
                    <a:r>
                      <a:rPr lang="ru-RU" dirty="0" smtClean="0">
                        <a:solidFill>
                          <a:srgbClr val="003399"/>
                        </a:solidFill>
                        <a:latin typeface="+mj-lt"/>
                      </a:rPr>
                      <a:t>64,4%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Percent val="1"/>
            </c:dLbl>
            <c:dLbl>
              <c:idx val="4"/>
              <c:layout>
                <c:manualLayout>
                  <c:x val="3.5179192412175778E-2"/>
                  <c:y val="-0.3290300680310199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3399"/>
                        </a:solidFill>
                        <a:latin typeface="+mj-lt"/>
                      </a:rPr>
                      <a:t> Образование</a:t>
                    </a:r>
                    <a:r>
                      <a:rPr lang="ru-RU" dirty="0">
                        <a:solidFill>
                          <a:srgbClr val="003399"/>
                        </a:solidFill>
                        <a:latin typeface="+mj-lt"/>
                      </a:rPr>
                      <a:t>
</a:t>
                    </a:r>
                    <a:r>
                      <a:rPr lang="ru-RU" dirty="0" smtClean="0">
                        <a:solidFill>
                          <a:srgbClr val="003399"/>
                        </a:solidFill>
                        <a:latin typeface="+mj-lt"/>
                      </a:rPr>
                      <a:t>0,2%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Percent val="1"/>
            </c:dLbl>
            <c:dLbl>
              <c:idx val="5"/>
              <c:layout>
                <c:manualLayout>
                  <c:x val="3.3916431312700147E-2"/>
                  <c:y val="2.330820254944359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3399"/>
                        </a:solidFill>
                        <a:latin typeface="+mj-lt"/>
                      </a:rPr>
                      <a:t>Общегосударственные вопросы</a:t>
                    </a:r>
                    <a:r>
                      <a:rPr lang="ru-RU" dirty="0">
                        <a:solidFill>
                          <a:srgbClr val="003399"/>
                        </a:solidFill>
                        <a:latin typeface="+mj-lt"/>
                      </a:rPr>
                      <a:t>
</a:t>
                    </a:r>
                    <a:r>
                      <a:rPr lang="ru-RU" dirty="0" smtClean="0">
                        <a:solidFill>
                          <a:srgbClr val="003399"/>
                        </a:solidFill>
                        <a:latin typeface="+mj-lt"/>
                      </a:rPr>
                      <a:t>4,1%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Percent val="1"/>
            </c:dLbl>
            <c:dLbl>
              <c:idx val="6"/>
              <c:layout>
                <c:manualLayout>
                  <c:x val="0.12155639717852325"/>
                  <c:y val="0.1121934404658593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3399"/>
                        </a:solidFill>
                        <a:latin typeface="+mj-lt"/>
                      </a:rPr>
                      <a:t>Социальная </a:t>
                    </a:r>
                    <a:r>
                      <a:rPr lang="ru-RU" dirty="0">
                        <a:solidFill>
                          <a:srgbClr val="003399"/>
                        </a:solidFill>
                        <a:latin typeface="+mj-lt"/>
                      </a:rPr>
                      <a:t>политика
</a:t>
                    </a:r>
                    <a:r>
                      <a:rPr lang="ru-RU" dirty="0" smtClean="0">
                        <a:solidFill>
                          <a:srgbClr val="003399"/>
                        </a:solidFill>
                        <a:latin typeface="+mj-lt"/>
                      </a:rPr>
                      <a:t>1,0%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Percent val="1"/>
            </c:dLbl>
            <c:dLbl>
              <c:idx val="7"/>
              <c:layout>
                <c:manualLayout>
                  <c:x val="5.3529507875452242E-2"/>
                  <c:y val="0.1064187652229905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rgbClr val="003399"/>
                        </a:solidFill>
                        <a:latin typeface="+mj-lt"/>
                      </a:rPr>
                      <a:t>Физическая </a:t>
                    </a:r>
                    <a:r>
                      <a:rPr lang="ru-RU" dirty="0">
                        <a:solidFill>
                          <a:srgbClr val="003399"/>
                        </a:solidFill>
                        <a:latin typeface="+mj-lt"/>
                      </a:rPr>
                      <a:t>культура и спорт
</a:t>
                    </a:r>
                    <a:r>
                      <a:rPr lang="ru-RU" dirty="0" smtClean="0">
                        <a:solidFill>
                          <a:srgbClr val="003399"/>
                        </a:solidFill>
                        <a:latin typeface="+mj-lt"/>
                      </a:rPr>
                      <a:t>6,5%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Percent val="1"/>
            </c:dLbl>
            <c:spPr>
              <a:solidFill>
                <a:srgbClr val="8064A2">
                  <a:lumMod val="20000"/>
                  <a:lumOff val="80000"/>
                  <a:alpha val="72941"/>
                </a:srgbClr>
              </a:solidFill>
              <a:ln>
                <a:solidFill>
                  <a:srgbClr val="003399"/>
                </a:solidFill>
              </a:ln>
            </c:spPr>
            <c:txPr>
              <a:bodyPr/>
              <a:lstStyle/>
              <a:p>
                <a:pPr>
                  <a:defRPr sz="1100" b="1">
                    <a:solidFill>
                      <a:srgbClr val="003399"/>
                    </a:solidFill>
                    <a:latin typeface="+mj-lt"/>
                    <a:cs typeface="Arial" pitchFamily="34" charset="0"/>
                  </a:defRPr>
                </a:pPr>
                <a:endParaRPr lang="ru-RU"/>
              </a:p>
            </c:txPr>
            <c:showLegendKey val="1"/>
            <c:showVal val="1"/>
            <c:showCatName val="1"/>
            <c:showPercent val="1"/>
            <c:showLeaderLines val="1"/>
          </c:dLbls>
          <c:cat>
            <c:strRef>
              <c:f>'Структура расходов'!$C$5:$C$12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Образование</c:v>
                </c:pt>
                <c:pt idx="5">
                  <c:v>Культура и кинематография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</c:strCache>
            </c:strRef>
          </c:cat>
          <c:val>
            <c:numRef>
              <c:f>'Структура расходов'!$D$5:$D$12</c:f>
              <c:numCache>
                <c:formatCode>#,##0.00</c:formatCode>
                <c:ptCount val="8"/>
                <c:pt idx="0">
                  <c:v>22713.72</c:v>
                </c:pt>
                <c:pt idx="1">
                  <c:v>3953.509</c:v>
                </c:pt>
                <c:pt idx="2">
                  <c:v>16754.983000000029</c:v>
                </c:pt>
                <c:pt idx="3">
                  <c:v>160089.32099999968</c:v>
                </c:pt>
                <c:pt idx="4">
                  <c:v>694.15</c:v>
                </c:pt>
                <c:pt idx="5">
                  <c:v>58937.3</c:v>
                </c:pt>
                <c:pt idx="6">
                  <c:v>5865</c:v>
                </c:pt>
                <c:pt idx="7">
                  <c:v>16477.017</c:v>
                </c:pt>
              </c:numCache>
            </c:numRef>
          </c:val>
        </c:ser>
      </c:pie3DChart>
    </c:plotArea>
    <c:plotVisOnly val="1"/>
    <c:dispBlanksAs val="zero"/>
  </c:chart>
  <c:externalData r:id="rId2"/>
  <c:userShapes r:id="rId3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1428572" cy="8571429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A11ECE-F2EF-4031-B0DB-92782522377D}" type="datetimeFigureOut">
              <a:rPr lang="ru-RU"/>
              <a:pPr>
                <a:defRPr/>
              </a:pPr>
              <a:t>16.07.2020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F40549-D81E-4C3D-9D2B-668E54D971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638951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AAB2B6F-07C5-434F-ACC9-488A66D31219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3B978D-CC5B-4C29-9C3E-A10F7AAD96B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96938" y="746125"/>
            <a:ext cx="4967287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ADDC85-A379-45D5-969A-ECD81B2ADB1A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alt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F40549-D81E-4C3D-9D2B-668E54D971C5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9347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BE9E9-0B4D-4380-B656-F31635491761}" type="datetimeFigureOut">
              <a:rPr lang="ru-RU"/>
              <a:pPr>
                <a:defRPr/>
              </a:pPr>
              <a:t>16.07.2020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D67AD-E157-4B45-990D-E0FE993345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28992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8EC31-2616-432F-B79E-F3679517A95E}" type="datetimeFigureOut">
              <a:rPr lang="ru-RU"/>
              <a:pPr>
                <a:defRPr/>
              </a:pPr>
              <a:t>16.07.2020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4F0A0-109D-4365-B841-0B68D84391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1521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4423B-E213-4C2C-AC63-C885D98657E4}" type="datetimeFigureOut">
              <a:rPr lang="ru-RU"/>
              <a:pPr>
                <a:defRPr/>
              </a:pPr>
              <a:t>16.07.2020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FE539-42EA-4212-A98D-8426F6310A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45880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DAC46-088E-49BD-B4E9-02A61D13A10F}" type="datetimeFigureOut">
              <a:rPr lang="ru-RU"/>
              <a:pPr>
                <a:defRPr/>
              </a:pPr>
              <a:t>16.07.2020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4A2ED-40DB-4887-A268-B6D4150321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169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966FD-94E3-442F-9F49-8C2064405E62}" type="datetimeFigureOut">
              <a:rPr lang="ru-RU"/>
              <a:pPr>
                <a:defRPr/>
              </a:pPr>
              <a:t>16.07.2020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7AA90-625E-4D96-84D0-A7F215D0CB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75705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143B7-0C3F-4E74-A4E2-383FD4D3F2DC}" type="datetimeFigureOut">
              <a:rPr lang="ru-RU"/>
              <a:pPr>
                <a:defRPr/>
              </a:pPr>
              <a:t>16.07.2020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6A34F-9D49-468B-8A98-9AF9F31FFF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1405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41601-6A71-4DFF-AF16-7B714BF13B3F}" type="datetimeFigureOut">
              <a:rPr lang="ru-RU"/>
              <a:pPr>
                <a:defRPr/>
              </a:pPr>
              <a:t>16.07.2020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0B2D9-E3F5-4154-9F33-5927FC64A0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98828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54EC9-8D68-4B04-A441-784EC4150707}" type="datetimeFigureOut">
              <a:rPr lang="ru-RU"/>
              <a:pPr>
                <a:defRPr/>
              </a:pPr>
              <a:t>16.07.2020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63786-839D-4770-930D-2840ACD65C7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5040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8D389-F593-4B22-9C11-51300F8C50C1}" type="datetimeFigureOut">
              <a:rPr lang="ru-RU"/>
              <a:pPr>
                <a:defRPr/>
              </a:pPr>
              <a:t>16.07.2020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D26CF-2EDB-45B4-AB1C-8781BF6F28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7703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87F05-5DF4-46F2-A9C5-5257774D61E6}" type="datetimeFigureOut">
              <a:rPr lang="ru-RU"/>
              <a:pPr>
                <a:defRPr/>
              </a:pPr>
              <a:t>16.07.2020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C8E51-AE71-40C0-8607-B01B5A5171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1433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E0E07-4908-4DAF-B6AB-0BBD75555236}" type="datetimeFigureOut">
              <a:rPr lang="ru-RU"/>
              <a:pPr>
                <a:defRPr/>
              </a:pPr>
              <a:t>16.07.2020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CBC74-461D-4E38-829E-79FD8DCFA2D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1836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D097B4-F942-4DEE-A640-3D82E7A22CCC}" type="datetimeFigureOut">
              <a:rPr lang="ru-RU"/>
              <a:pPr>
                <a:defRPr/>
              </a:pPr>
              <a:t>16.07.2020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5D4922-2E8A-45D4-A08F-6AEBC19B928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260350"/>
            <a:ext cx="9144000" cy="41767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5143"/>
            <a:ext cx="8748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rgbClr val="003399"/>
                </a:solidFill>
                <a:latin typeface="Constantia" panose="02030602050306030303" pitchFamily="18" charset="0"/>
                <a:ea typeface="DFKai-SB" panose="03000509000000000000" pitchFamily="65" charset="-120"/>
                <a:cs typeface="Aharoni" panose="02010803020104030203" pitchFamily="2" charset="-79"/>
              </a:rPr>
              <a:t>ОТЧЕТ</a:t>
            </a:r>
            <a:r>
              <a:rPr lang="ru-RU" sz="3200" b="1" dirty="0">
                <a:solidFill>
                  <a:srgbClr val="003399"/>
                </a:solidFill>
                <a:latin typeface="Constantia" panose="02030602050306030303" pitchFamily="18" charset="0"/>
                <a:ea typeface="DFKai-SB" panose="03000509000000000000" pitchFamily="65" charset="-120"/>
                <a:cs typeface="Aharoni" panose="02010803020104030203" pitchFamily="2" charset="-79"/>
              </a:rPr>
              <a:t/>
            </a:r>
            <a:br>
              <a:rPr lang="ru-RU" sz="3200" b="1" dirty="0">
                <a:solidFill>
                  <a:srgbClr val="003399"/>
                </a:solidFill>
                <a:latin typeface="Constantia" panose="02030602050306030303" pitchFamily="18" charset="0"/>
                <a:ea typeface="DFKai-SB" panose="03000509000000000000" pitchFamily="65" charset="-120"/>
                <a:cs typeface="Aharoni" panose="02010803020104030203" pitchFamily="2" charset="-79"/>
              </a:rPr>
            </a:br>
            <a:r>
              <a:rPr lang="ru-RU" sz="3200" b="1" dirty="0">
                <a:solidFill>
                  <a:srgbClr val="003399"/>
                </a:solidFill>
                <a:latin typeface="Constantia" panose="02030602050306030303" pitchFamily="18" charset="0"/>
                <a:ea typeface="DFKai-SB" panose="03000509000000000000" pitchFamily="65" charset="-120"/>
                <a:cs typeface="Aharoni" panose="02010803020104030203" pitchFamily="2" charset="-79"/>
              </a:rPr>
              <a:t>об исполнении бюджета </a:t>
            </a:r>
            <a:br>
              <a:rPr lang="ru-RU" sz="3200" b="1" dirty="0">
                <a:solidFill>
                  <a:srgbClr val="003399"/>
                </a:solidFill>
                <a:latin typeface="Constantia" panose="02030602050306030303" pitchFamily="18" charset="0"/>
                <a:ea typeface="DFKai-SB" panose="03000509000000000000" pitchFamily="65" charset="-120"/>
                <a:cs typeface="Aharoni" panose="02010803020104030203" pitchFamily="2" charset="-79"/>
              </a:rPr>
            </a:br>
            <a:r>
              <a:rPr lang="ru-RU" sz="3200" b="1" dirty="0" smtClean="0">
                <a:solidFill>
                  <a:srgbClr val="003399"/>
                </a:solidFill>
                <a:latin typeface="Constantia" panose="02030602050306030303" pitchFamily="18" charset="0"/>
                <a:ea typeface="DFKai-SB" panose="03000509000000000000" pitchFamily="65" charset="-120"/>
                <a:cs typeface="Aharoni" panose="02010803020104030203" pitchFamily="2" charset="-79"/>
              </a:rPr>
              <a:t>Федоровского </a:t>
            </a:r>
            <a:r>
              <a:rPr lang="ru-RU" sz="3200" b="1" dirty="0">
                <a:solidFill>
                  <a:srgbClr val="003399"/>
                </a:solidFill>
                <a:latin typeface="Constantia" panose="02030602050306030303" pitchFamily="18" charset="0"/>
                <a:ea typeface="DFKai-SB" panose="03000509000000000000" pitchFamily="65" charset="-120"/>
                <a:cs typeface="Aharoni" panose="02010803020104030203" pitchFamily="2" charset="-79"/>
              </a:rPr>
              <a:t>городского поселения Тосненского района Ленинградской области </a:t>
            </a:r>
            <a:r>
              <a:rPr lang="ru-RU" sz="3200" b="1" u="sng" dirty="0" smtClean="0">
                <a:solidFill>
                  <a:srgbClr val="003399"/>
                </a:solidFill>
                <a:latin typeface="Constantia" panose="02030602050306030303" pitchFamily="18" charset="0"/>
                <a:ea typeface="DFKai-SB" panose="03000509000000000000" pitchFamily="65" charset="-120"/>
                <a:cs typeface="Aharoni" panose="02010803020104030203" pitchFamily="2" charset="-79"/>
              </a:rPr>
              <a:t>за </a:t>
            </a:r>
            <a:r>
              <a:rPr lang="ru-RU" sz="3200" b="1" u="sng" dirty="0">
                <a:solidFill>
                  <a:srgbClr val="003399"/>
                </a:solidFill>
                <a:latin typeface="Constantia" panose="02030602050306030303" pitchFamily="18" charset="0"/>
                <a:ea typeface="DFKai-SB" panose="03000509000000000000" pitchFamily="65" charset="-120"/>
                <a:cs typeface="Aharoni" panose="02010803020104030203" pitchFamily="2" charset="-79"/>
              </a:rPr>
              <a:t>2019 год </a:t>
            </a:r>
            <a:endParaRPr lang="ru-RU" sz="3200" u="sng" dirty="0">
              <a:latin typeface="Constantia" panose="02030602050306030303" pitchFamily="18" charset="0"/>
              <a:ea typeface="DFKai-SB" panose="03000509000000000000" pitchFamily="65" charset="-120"/>
              <a:cs typeface="Aharoni" panose="02010803020104030203" pitchFamily="2" charset="-79"/>
            </a:endParaRPr>
          </a:p>
        </p:txBody>
      </p:sp>
      <p:pic>
        <p:nvPicPr>
          <p:cNvPr id="1027" name="Picture 3" descr="Z:\Glava\Отчет главы за 2019 год\фото Лунный сквер\Фото 31.10.2019\IMG_20191031_1108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5615" y="2341695"/>
            <a:ext cx="4105541" cy="1600982"/>
          </a:xfrm>
          <a:prstGeom prst="rect">
            <a:avLst/>
          </a:prstGeom>
          <a:noFill/>
        </p:spPr>
      </p:pic>
      <p:pic>
        <p:nvPicPr>
          <p:cNvPr id="1026" name="Picture 2" descr="Z:\Glava\Отчет главы за 2019 год\ФОТО разное из соц.сетей (Капранова)\IMG-20191118-WA0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3" y="2714620"/>
            <a:ext cx="4736339" cy="3857652"/>
          </a:xfrm>
          <a:prstGeom prst="rect">
            <a:avLst/>
          </a:prstGeom>
          <a:noFill/>
        </p:spPr>
      </p:pic>
      <p:pic>
        <p:nvPicPr>
          <p:cNvPr id="1028" name="Picture 4" descr="Z:\Glava\Отчет главы за 2019 год\ФОТО разное из соц.сетей (Капранова)\IMG-20191016-WA00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4214818"/>
            <a:ext cx="4066945" cy="24288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sch122.minsk.edu.by/ru/sm_full.aspx?guid=386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15763"/>
            <a:ext cx="8116940" cy="193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ustainablecapitolhill.org/wp-content/uploads/2015/12/city-recycling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0" t="8787" r="3787" b="9524"/>
          <a:stretch/>
        </p:blipFill>
        <p:spPr bwMode="auto">
          <a:xfrm>
            <a:off x="1043608" y="1124744"/>
            <a:ext cx="1818424" cy="1476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0636773"/>
              </p:ext>
            </p:extLst>
          </p:nvPr>
        </p:nvGraphicFramePr>
        <p:xfrm>
          <a:off x="107504" y="44624"/>
          <a:ext cx="8928991" cy="740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28991"/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1C5A2B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Программа «Жилищно-коммунальное</a:t>
                      </a:r>
                      <a:r>
                        <a:rPr lang="ru-RU" sz="1600" b="1" u="none" strike="noStrike" baseline="0" dirty="0" smtClean="0">
                          <a:solidFill>
                            <a:srgbClr val="1C5A2B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хозяйство и б</a:t>
                      </a:r>
                      <a:r>
                        <a:rPr lang="ru-RU" sz="1600" b="1" u="none" strike="noStrike" dirty="0" smtClean="0">
                          <a:solidFill>
                            <a:srgbClr val="1C5A2B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лагоустройство территории Федоровского городского поселения Тосненского района Ленинградской области»   </a:t>
                      </a: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1C5A2B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15 462,4 тыс. рублей</a:t>
                      </a:r>
                      <a:endParaRPr lang="ru-RU" sz="1600" b="1" i="0" u="none" strike="noStrike" dirty="0">
                        <a:solidFill>
                          <a:srgbClr val="1C5A2B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227" marR="9227" marT="9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F9F8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28596" y="1000108"/>
            <a:ext cx="8501122" cy="4893647"/>
          </a:xfrm>
          <a:prstGeom prst="rect">
            <a:avLst/>
          </a:prstGeom>
          <a:solidFill>
            <a:srgbClr val="E9FBFD"/>
          </a:solidFill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endParaRPr lang="ru-RU" sz="1300" b="1" u="sng" dirty="0" smtClean="0">
              <a:solidFill>
                <a:srgbClr val="1C5A2B"/>
              </a:solidFill>
            </a:endParaRPr>
          </a:p>
          <a:p>
            <a:pPr lvl="0" algn="ctr"/>
            <a:r>
              <a:rPr lang="ru-RU" sz="1300" b="1" u="sng" dirty="0" smtClean="0">
                <a:solidFill>
                  <a:srgbClr val="1C5A2B"/>
                </a:solidFill>
              </a:rPr>
              <a:t>Мероприятия по благоустройству и содержанию территорий Федоровского городского поселения – 14 214,2 тыс. рублей</a:t>
            </a:r>
            <a:r>
              <a:rPr lang="en-US" sz="1300" b="1" dirty="0" smtClean="0">
                <a:solidFill>
                  <a:srgbClr val="1C5A2B"/>
                </a:solidFill>
              </a:rPr>
              <a:t>:</a:t>
            </a:r>
            <a:endParaRPr lang="ru-RU" sz="1300" b="1" dirty="0" smtClean="0">
              <a:solidFill>
                <a:srgbClr val="1C5A2B"/>
              </a:solidFill>
            </a:endParaRPr>
          </a:p>
          <a:p>
            <a:pPr>
              <a:buFontTx/>
              <a:buChar char="-"/>
            </a:pPr>
            <a:r>
              <a:rPr lang="ru-RU" sz="1300" b="1" dirty="0" smtClean="0">
                <a:solidFill>
                  <a:srgbClr val="003399"/>
                </a:solidFill>
              </a:rPr>
              <a:t> оплата электроэнергии уличного освещения</a:t>
            </a:r>
          </a:p>
          <a:p>
            <a:pPr>
              <a:buFontTx/>
              <a:buChar char="-"/>
            </a:pPr>
            <a:r>
              <a:rPr lang="ru-RU" sz="1300" b="1" dirty="0" smtClean="0">
                <a:solidFill>
                  <a:srgbClr val="003399"/>
                </a:solidFill>
              </a:rPr>
              <a:t>- работы по благоустройству и озеленению территории Федоровского городского поселения</a:t>
            </a:r>
          </a:p>
          <a:p>
            <a:pPr>
              <a:buFontTx/>
              <a:buChar char="-"/>
            </a:pPr>
            <a:r>
              <a:rPr lang="ru-RU" sz="1300" b="1" dirty="0" smtClean="0">
                <a:solidFill>
                  <a:srgbClr val="003399"/>
                </a:solidFill>
              </a:rPr>
              <a:t> устройство и ремонт пешеходных дорожек на территории Федоровского городского поселения</a:t>
            </a:r>
          </a:p>
          <a:p>
            <a:pPr>
              <a:buFontTx/>
              <a:buChar char="-"/>
            </a:pPr>
            <a:r>
              <a:rPr lang="ru-RU" sz="1300" b="1" dirty="0" smtClean="0">
                <a:solidFill>
                  <a:srgbClr val="003399"/>
                </a:solidFill>
              </a:rPr>
              <a:t> устройство и ремонт парковок на территории Федоровского городского поселения</a:t>
            </a:r>
          </a:p>
          <a:p>
            <a:r>
              <a:rPr lang="ru-RU" sz="1300" b="1" dirty="0" smtClean="0">
                <a:solidFill>
                  <a:srgbClr val="003399"/>
                </a:solidFill>
              </a:rPr>
              <a:t>- работы по благоустройству детских игровых и спортивных площадок</a:t>
            </a:r>
          </a:p>
          <a:p>
            <a:r>
              <a:rPr lang="ru-RU" sz="1300" b="1" dirty="0" smtClean="0">
                <a:solidFill>
                  <a:srgbClr val="003399"/>
                </a:solidFill>
              </a:rPr>
              <a:t>- работы по разработке дизайн - проектов благоустройства территорий Федоровского городского поселения</a:t>
            </a:r>
          </a:p>
          <a:p>
            <a:r>
              <a:rPr lang="ru-RU" sz="1300" b="1" dirty="0" smtClean="0">
                <a:solidFill>
                  <a:srgbClr val="003399"/>
                </a:solidFill>
              </a:rPr>
              <a:t>- работ по разработке сметной документации по ремонту дворовых территорий</a:t>
            </a:r>
          </a:p>
          <a:p>
            <a:pPr>
              <a:buFontTx/>
              <a:buChar char="-"/>
            </a:pPr>
            <a:r>
              <a:rPr lang="ru-RU" sz="1300" b="1" dirty="0" smtClean="0">
                <a:solidFill>
                  <a:srgbClr val="003399"/>
                </a:solidFill>
              </a:rPr>
              <a:t>оплата услуг по ведению строительного контроля и лабораторного сопровождения по благоустройству дворовых территорий</a:t>
            </a:r>
          </a:p>
          <a:p>
            <a:pPr>
              <a:buFontTx/>
              <a:buChar char="-"/>
            </a:pPr>
            <a:r>
              <a:rPr lang="ru-RU" sz="1300" b="1" dirty="0" smtClean="0">
                <a:solidFill>
                  <a:srgbClr val="003399"/>
                </a:solidFill>
              </a:rPr>
              <a:t>- праздничное оформление территории поселения и демонтаж украшений</a:t>
            </a:r>
          </a:p>
          <a:p>
            <a:pPr>
              <a:buFontTx/>
              <a:buChar char="-"/>
            </a:pPr>
            <a:r>
              <a:rPr lang="ru-RU" sz="1300" dirty="0" smtClean="0">
                <a:solidFill>
                  <a:srgbClr val="0000FF"/>
                </a:solidFill>
              </a:rPr>
              <a:t>Проектирование благоустройства территории вокруг «Братского захоронения советских воинов»</a:t>
            </a:r>
          </a:p>
          <a:p>
            <a:pPr>
              <a:buFontTx/>
              <a:buChar char="-"/>
            </a:pPr>
            <a:endParaRPr lang="ru-RU" sz="1300" dirty="0" smtClean="0">
              <a:solidFill>
                <a:srgbClr val="0000FF"/>
              </a:solidFill>
            </a:endParaRPr>
          </a:p>
          <a:p>
            <a:pPr lvl="0">
              <a:buFontTx/>
              <a:buChar char="-"/>
            </a:pPr>
            <a:r>
              <a:rPr lang="ru-RU" sz="1300" b="1" u="sng" dirty="0" smtClean="0">
                <a:solidFill>
                  <a:srgbClr val="1C5A2B"/>
                </a:solidFill>
              </a:rPr>
              <a:t>Мероприятия по жилищному хозяйству на территории Федоровского городского поселения – 428,7 тыс. рублей</a:t>
            </a:r>
          </a:p>
          <a:p>
            <a:pPr>
              <a:buFontTx/>
              <a:buChar char="-"/>
            </a:pPr>
            <a:r>
              <a:rPr lang="ru-RU" sz="1300" b="1" dirty="0" smtClean="0">
                <a:solidFill>
                  <a:srgbClr val="0000FF"/>
                </a:solidFill>
              </a:rPr>
              <a:t> ремонт муниципального жилья</a:t>
            </a:r>
          </a:p>
          <a:p>
            <a:pPr>
              <a:buFontTx/>
              <a:buChar char="-"/>
            </a:pPr>
            <a:r>
              <a:rPr lang="ru-RU" sz="1300" b="1" dirty="0" smtClean="0">
                <a:solidFill>
                  <a:srgbClr val="0000FF"/>
                </a:solidFill>
              </a:rPr>
              <a:t> взносы за капитальный ремонт муниципального жилья</a:t>
            </a:r>
          </a:p>
          <a:p>
            <a:pPr>
              <a:buFontTx/>
              <a:buChar char="-"/>
            </a:pPr>
            <a:endParaRPr lang="ru-RU" sz="1300" b="1" dirty="0" smtClean="0">
              <a:solidFill>
                <a:srgbClr val="0000FF"/>
              </a:solidFill>
            </a:endParaRPr>
          </a:p>
          <a:p>
            <a:pPr lvl="0">
              <a:buFontTx/>
              <a:buChar char="-"/>
            </a:pPr>
            <a:r>
              <a:rPr lang="ru-RU" sz="1300" b="1" u="sng" dirty="0" smtClean="0">
                <a:solidFill>
                  <a:srgbClr val="1C5A2B"/>
                </a:solidFill>
              </a:rPr>
              <a:t>Мероприятия по коммунальному хозяйству на территории Федоровского городского поселения – 511,7 тыс. рублей</a:t>
            </a:r>
          </a:p>
          <a:p>
            <a:pPr lvl="0">
              <a:buFontTx/>
              <a:buChar char="-"/>
            </a:pPr>
            <a:r>
              <a:rPr lang="ru-RU" sz="1300" dirty="0" smtClean="0">
                <a:solidFill>
                  <a:srgbClr val="0000FF"/>
                </a:solidFill>
              </a:rPr>
              <a:t>Субсидии на фактически понесенных затрат в связи с предоставлением услуг банного комплекса </a:t>
            </a:r>
            <a:endParaRPr lang="ru-RU" sz="1300" b="1" dirty="0" smtClean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endParaRPr lang="ru-RU" sz="1300" b="1" dirty="0" smtClean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endParaRPr lang="ru-RU" sz="13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0129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77581448"/>
              </p:ext>
            </p:extLst>
          </p:nvPr>
        </p:nvGraphicFramePr>
        <p:xfrm>
          <a:off x="107504" y="116633"/>
          <a:ext cx="8928992" cy="6493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28992"/>
              </a:tblGrid>
              <a:tr h="6480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376092"/>
                          </a:solidFill>
                          <a:effectLst/>
                        </a:rPr>
                        <a:t>Программа "</a:t>
                      </a:r>
                      <a:r>
                        <a:rPr lang="ru-RU" sz="1400" b="1" kern="1200" dirty="0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улично-дорожной сети Федоровского </a:t>
                      </a:r>
                      <a:r>
                        <a:rPr lang="ru-RU" sz="14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городского поселения Тосненского района Ленинградской области"                                                                                                                                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rgbClr val="376092"/>
                          </a:solidFill>
                          <a:effectLst/>
                        </a:rPr>
                        <a:t>27 287,2 тыс. рублей</a:t>
                      </a:r>
                      <a:endParaRPr lang="ru-RU" sz="1400" b="1" i="0" u="none" strike="noStrike" dirty="0">
                        <a:solidFill>
                          <a:srgbClr val="376092"/>
                        </a:solidFill>
                        <a:effectLst/>
                        <a:latin typeface="Times New Roman"/>
                      </a:endParaRPr>
                    </a:p>
                  </a:txBody>
                  <a:tcPr marL="9227" marR="9227" marT="9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07504" y="836712"/>
            <a:ext cx="4680520" cy="3046988"/>
          </a:xfrm>
          <a:prstGeom prst="rect">
            <a:avLst/>
          </a:prstGeom>
          <a:solidFill>
            <a:srgbClr val="EDFBFD">
              <a:alpha val="67000"/>
            </a:srgbClr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srgbClr val="376092"/>
                </a:solidFill>
              </a:rPr>
              <a:t>Мероприятия  по капитальному ремонту и ремонту автомобильных дорог общего пользования местного значения </a:t>
            </a:r>
            <a:r>
              <a:rPr lang="ru-RU" sz="1200" dirty="0">
                <a:solidFill>
                  <a:srgbClr val="376092"/>
                </a:solidFill>
              </a:rPr>
              <a:t>– </a:t>
            </a:r>
            <a:r>
              <a:rPr lang="ru-RU" sz="1200" dirty="0" smtClean="0">
                <a:solidFill>
                  <a:srgbClr val="376092"/>
                </a:solidFill>
              </a:rPr>
              <a:t>    </a:t>
            </a:r>
            <a:r>
              <a:rPr lang="ru-RU" sz="1200" b="1" dirty="0" smtClean="0">
                <a:solidFill>
                  <a:srgbClr val="376092"/>
                </a:solidFill>
              </a:rPr>
              <a:t>27 857 тыс</a:t>
            </a:r>
            <a:r>
              <a:rPr lang="ru-RU" sz="1200" b="1" dirty="0">
                <a:solidFill>
                  <a:srgbClr val="376092"/>
                </a:solidFill>
              </a:rPr>
              <a:t>. </a:t>
            </a:r>
            <a:r>
              <a:rPr lang="ru-RU" sz="1200" b="1" dirty="0" smtClean="0">
                <a:solidFill>
                  <a:srgbClr val="376092"/>
                </a:solidFill>
              </a:rPr>
              <a:t>рублей (</a:t>
            </a:r>
            <a:r>
              <a:rPr lang="ru-RU" sz="1200" b="1" i="1" dirty="0" smtClean="0">
                <a:solidFill>
                  <a:srgbClr val="376092"/>
                </a:solidFill>
              </a:rPr>
              <a:t>в том числе: 5 607,9 тыс. рублей – средства областного бюджет и 896,5 тыс. рублей – средства местного бюджета</a:t>
            </a:r>
            <a:r>
              <a:rPr lang="ru-RU" sz="1200" b="1" dirty="0" smtClean="0">
                <a:solidFill>
                  <a:srgbClr val="376092"/>
                </a:solidFill>
              </a:rPr>
              <a:t>)</a:t>
            </a:r>
            <a:endParaRPr lang="ru-RU" sz="1200" b="1" dirty="0">
              <a:solidFill>
                <a:srgbClr val="376092"/>
              </a:solidFill>
            </a:endParaRPr>
          </a:p>
          <a:p>
            <a:pPr algn="just"/>
            <a:r>
              <a:rPr lang="ru-RU" sz="1200" b="1" dirty="0">
                <a:solidFill>
                  <a:srgbClr val="376092"/>
                </a:solidFill>
              </a:rPr>
              <a:t>Средства направлены на</a:t>
            </a:r>
            <a:r>
              <a:rPr lang="en-US" sz="1200" b="1" dirty="0">
                <a:solidFill>
                  <a:srgbClr val="376092"/>
                </a:solidFill>
              </a:rPr>
              <a:t>:</a:t>
            </a:r>
            <a:endParaRPr lang="ru-RU" sz="1200" b="1" dirty="0">
              <a:solidFill>
                <a:srgbClr val="376092"/>
              </a:solidFill>
            </a:endParaRP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ремонт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участка автодороги по ул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. Садовая д. Глинка,  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ремонт участка автодороги по ул. Набережная  и участок дороги к ижорской ГЭС д. Ладога,  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ремонт участка автодороги по ул. </a:t>
            </a:r>
            <a:r>
              <a:rPr lang="ru-RU" sz="1200" dirty="0" err="1" smtClean="0">
                <a:solidFill>
                  <a:schemeClr val="tx2">
                    <a:lumMod val="50000"/>
                  </a:schemeClr>
                </a:solidFill>
              </a:rPr>
              <a:t>Павузи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 д. </a:t>
            </a:r>
            <a:r>
              <a:rPr lang="ru-RU" sz="1200" dirty="0" err="1" smtClean="0">
                <a:solidFill>
                  <a:schemeClr val="tx2">
                    <a:lumMod val="50000"/>
                  </a:schemeClr>
                </a:solidFill>
              </a:rPr>
              <a:t>Аннолово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,  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 разработку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проверку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сметной документации по ремонту автодорог, технический надзор (контроль) за выполнением работ по ремонту улично-дорожной сети на территории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Федоровского городского поселения</a:t>
            </a:r>
          </a:p>
          <a:p>
            <a:pPr>
              <a:buFontTx/>
              <a:buChar char="-"/>
            </a:pPr>
            <a:endParaRPr lang="ru-RU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ru-RU" sz="1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29190" y="1142984"/>
            <a:ext cx="3929090" cy="2677656"/>
          </a:xfrm>
          <a:prstGeom prst="rect">
            <a:avLst/>
          </a:prstGeom>
          <a:solidFill>
            <a:srgbClr val="EDFBFD"/>
          </a:solidFill>
          <a:ln w="28575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1200" b="1" dirty="0">
                <a:solidFill>
                  <a:srgbClr val="0000FF"/>
                </a:solidFill>
              </a:rPr>
              <a:t>Мероприятия по </a:t>
            </a:r>
            <a:r>
              <a:rPr lang="ru-RU" sz="1200" b="1" dirty="0" smtClean="0">
                <a:solidFill>
                  <a:srgbClr val="0000FF"/>
                </a:solidFill>
              </a:rPr>
              <a:t>о</a:t>
            </a:r>
            <a:r>
              <a:rPr lang="ru-RU" sz="1200" dirty="0" smtClean="0">
                <a:solidFill>
                  <a:srgbClr val="0000FF"/>
                </a:solidFill>
              </a:rPr>
              <a:t>беспечение условий для организации дорожного движения на территории</a:t>
            </a:r>
            <a:r>
              <a:rPr lang="ru-RU" sz="1200" b="1" dirty="0" smtClean="0">
                <a:solidFill>
                  <a:srgbClr val="0000FF"/>
                </a:solidFill>
              </a:rPr>
              <a:t> Федоровского городского </a:t>
            </a:r>
            <a:r>
              <a:rPr lang="ru-RU" sz="1200" b="1" dirty="0">
                <a:solidFill>
                  <a:srgbClr val="0000FF"/>
                </a:solidFill>
              </a:rPr>
              <a:t>поселения – </a:t>
            </a:r>
            <a:r>
              <a:rPr lang="ru-RU" sz="1200" b="1" dirty="0" smtClean="0">
                <a:solidFill>
                  <a:srgbClr val="0000FF"/>
                </a:solidFill>
              </a:rPr>
              <a:t>702,6 </a:t>
            </a:r>
            <a:r>
              <a:rPr lang="ru-RU" sz="1200" b="1" dirty="0">
                <a:solidFill>
                  <a:srgbClr val="0000FF"/>
                </a:solidFill>
              </a:rPr>
              <a:t>тыс. рублей</a:t>
            </a:r>
            <a:r>
              <a:rPr lang="ru-RU" sz="1200" b="1" dirty="0" smtClean="0">
                <a:solidFill>
                  <a:srgbClr val="0000FF"/>
                </a:solidFill>
              </a:rPr>
              <a:t>.</a:t>
            </a:r>
          </a:p>
          <a:p>
            <a:pPr lvl="0" algn="ctr"/>
            <a:endParaRPr lang="ru-RU" sz="1200" b="1" dirty="0">
              <a:solidFill>
                <a:srgbClr val="0000FF"/>
              </a:solidFill>
            </a:endParaRPr>
          </a:p>
          <a:p>
            <a:pPr>
              <a:buFontTx/>
              <a:buChar char="-"/>
            </a:pPr>
            <a:r>
              <a:rPr lang="ru-RU" sz="1200" dirty="0" smtClean="0"/>
              <a:t>работы по установке дорожных знаков, ИДН, по постоянной дислокации, </a:t>
            </a:r>
          </a:p>
          <a:p>
            <a:pPr>
              <a:buFontTx/>
              <a:buChar char="-"/>
            </a:pPr>
            <a:endParaRPr lang="ru-RU" sz="1200" dirty="0" smtClean="0"/>
          </a:p>
          <a:p>
            <a:pPr>
              <a:buFontTx/>
              <a:buChar char="-"/>
            </a:pPr>
            <a:r>
              <a:rPr lang="ru-RU" sz="1200" dirty="0" smtClean="0"/>
              <a:t>дорожная разметка, разметка пешеходного перехода</a:t>
            </a:r>
          </a:p>
          <a:p>
            <a:pPr>
              <a:buFontTx/>
              <a:buChar char="-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 внесение изменений в схемы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</a:rPr>
              <a:t>организации дорожного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</a:rPr>
              <a:t>движения</a:t>
            </a:r>
          </a:p>
          <a:p>
            <a:pPr>
              <a:buFontTx/>
              <a:buChar char="-"/>
            </a:pPr>
            <a:endParaRPr lang="ru-RU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ru-RU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ru-RU" sz="12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ru-RU" sz="12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7411" name="Picture 3" descr="Z:\Glava\Отчет главы за 2019 год\Фото Дорога Набережная Ладога\Набережная 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143380"/>
            <a:ext cx="2571768" cy="2476517"/>
          </a:xfrm>
          <a:prstGeom prst="rect">
            <a:avLst/>
          </a:prstGeom>
          <a:noFill/>
        </p:spPr>
      </p:pic>
      <p:pic>
        <p:nvPicPr>
          <p:cNvPr id="17412" name="Picture 4" descr="Z:\Glava\Отчет главы за 2019 год\Фото дорога Садовая\Садовая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143380"/>
            <a:ext cx="2286016" cy="2500330"/>
          </a:xfrm>
          <a:prstGeom prst="rect">
            <a:avLst/>
          </a:prstGeom>
          <a:noFill/>
        </p:spPr>
      </p:pic>
      <p:pic>
        <p:nvPicPr>
          <p:cNvPr id="17413" name="Picture 5" descr="Z:\Glava\Отчет главы за 2019 год\Фото устройство ИДН\7fdc25e2-dd91-4c3d-9c15-d0c666840eb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143380"/>
            <a:ext cx="3047989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4124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4205" y="35471"/>
            <a:ext cx="8604956" cy="1354217"/>
          </a:xfrm>
          <a:prstGeom prst="rect">
            <a:avLst/>
          </a:prstGeom>
          <a:solidFill>
            <a:schemeClr val="accent3">
              <a:lumMod val="60000"/>
              <a:lumOff val="40000"/>
              <a:alpha val="61000"/>
            </a:schemeClr>
          </a:solidFill>
          <a:ln w="25400" cmpd="dbl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Муниципальная программа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«Формирование комфортной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городской среды на территории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Федоровского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городского поселения Тосненского района Ленинградской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области »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направлено </a:t>
            </a:r>
            <a:r>
              <a:rPr lang="ru-RU" sz="1400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15</a:t>
            </a:r>
            <a:r>
              <a:rPr lang="ru-RU" sz="1400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613,0 тыс</a:t>
            </a:r>
            <a:r>
              <a:rPr lang="ru-RU" sz="1400" u="sng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. руб. </a:t>
            </a:r>
            <a:endParaRPr lang="ru-RU" sz="1400" u="sng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400" u="sng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3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(</a:t>
            </a:r>
            <a:r>
              <a:rPr lang="ru-RU" sz="13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из них: </a:t>
            </a:r>
            <a:r>
              <a:rPr lang="ru-RU" sz="13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4 536,0 тыс</a:t>
            </a:r>
            <a:r>
              <a:rPr lang="ru-RU" sz="13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. руб.- за счет средств федерального бюджета, </a:t>
            </a:r>
            <a:r>
              <a:rPr lang="ru-RU" sz="13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8 152 тыс</a:t>
            </a:r>
            <a:r>
              <a:rPr lang="ru-RU" sz="13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. руб.- за счет средств областного бюджета и </a:t>
            </a:r>
            <a:r>
              <a:rPr lang="ru-RU" sz="13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3 077,0 </a:t>
            </a:r>
            <a:r>
              <a:rPr lang="ru-RU" sz="1300" i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тыс. руб. – за счет средств местного бюджета</a:t>
            </a:r>
            <a:r>
              <a:rPr lang="ru-RU" sz="1300" i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</a:rPr>
              <a:t>)</a:t>
            </a:r>
            <a:endParaRPr lang="ru-RU" sz="1300" i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206" y="1474799"/>
            <a:ext cx="8604956" cy="323165"/>
          </a:xfrm>
          <a:prstGeom prst="rect">
            <a:avLst/>
          </a:prstGeom>
          <a:solidFill>
            <a:schemeClr val="accent3">
              <a:lumMod val="20000"/>
              <a:lumOff val="80000"/>
              <a:alpha val="45000"/>
            </a:schemeClr>
          </a:solidFill>
          <a:ln w="28575" cmpd="thickThin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500" u="sng" dirty="0" smtClean="0">
                <a:solidFill>
                  <a:srgbClr val="002060"/>
                </a:solidFill>
              </a:rPr>
              <a:t> </a:t>
            </a:r>
            <a:r>
              <a:rPr lang="ru-RU" sz="1500" b="1" u="sng" dirty="0" smtClean="0">
                <a:solidFill>
                  <a:srgbClr val="002060"/>
                </a:solidFill>
              </a:rPr>
              <a:t>Средства направлены на:</a:t>
            </a:r>
            <a:endParaRPr lang="ru-RU" sz="15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AutoShape 2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/>
          <p:cNvSpPr>
            <a:spLocks noChangeAspect="1" noChangeArrowheads="1"/>
          </p:cNvSpPr>
          <p:nvPr/>
        </p:nvSpPr>
        <p:spPr bwMode="auto">
          <a:xfrm>
            <a:off x="3683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/>
          <p:cNvSpPr>
            <a:spLocks noChangeAspect="1" noChangeArrowheads="1"/>
          </p:cNvSpPr>
          <p:nvPr/>
        </p:nvSpPr>
        <p:spPr bwMode="auto">
          <a:xfrm>
            <a:off x="5207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2" name="Picture 10" descr="http://admintzr.ru/upload/medialibrary/a1b/chto_bude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6" t="50000"/>
          <a:stretch/>
        </p:blipFill>
        <p:spPr bwMode="auto">
          <a:xfrm>
            <a:off x="833462" y="5805265"/>
            <a:ext cx="8129947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63362" y="1870312"/>
            <a:ext cx="8352042" cy="615553"/>
          </a:xfrm>
          <a:prstGeom prst="rect">
            <a:avLst/>
          </a:prstGeom>
          <a:solidFill>
            <a:schemeClr val="accent3">
              <a:lumMod val="20000"/>
              <a:lumOff val="80000"/>
              <a:alpha val="45000"/>
            </a:schemeClr>
          </a:solidFill>
          <a:ln w="28575" cmpd="thickThin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rgbClr val="0000FF"/>
                </a:solidFill>
              </a:rPr>
              <a:t>Благоустройство парка возле пруда ул. Центральная, Почтовая, Шоссейная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rgbClr val="0000FF"/>
                </a:solidFill>
              </a:rPr>
              <a:t> (</a:t>
            </a:r>
            <a:r>
              <a:rPr lang="ru-RU" b="1" dirty="0" smtClean="0">
                <a:solidFill>
                  <a:srgbClr val="0000FF"/>
                </a:solidFill>
              </a:rPr>
              <a:t>Лунный сквер</a:t>
            </a:r>
            <a:r>
              <a:rPr lang="ru-RU" sz="1600" b="1" dirty="0" smtClean="0">
                <a:solidFill>
                  <a:srgbClr val="0000FF"/>
                </a:solidFill>
              </a:rPr>
              <a:t>)</a:t>
            </a:r>
            <a:endParaRPr lang="ru-RU" sz="1600" dirty="0">
              <a:solidFill>
                <a:srgbClr val="0000FF"/>
              </a:solidFill>
              <a:latin typeface="Arial" panose="020B0604020202020204" pitchFamily="34" charset="0"/>
              <a:cs typeface="+mn-cs"/>
            </a:endParaRPr>
          </a:p>
        </p:txBody>
      </p:sp>
      <p:pic>
        <p:nvPicPr>
          <p:cNvPr id="15361" name="Picture 1" descr="Z:\Glava\Отчет главы за 2019 год\фото Лунный сквер\Фотоотчет 14.10.2019\IMG_20191014_1034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643182"/>
            <a:ext cx="3096763" cy="3089669"/>
          </a:xfrm>
          <a:prstGeom prst="rect">
            <a:avLst/>
          </a:prstGeom>
          <a:noFill/>
        </p:spPr>
      </p:pic>
      <p:pic>
        <p:nvPicPr>
          <p:cNvPr id="15362" name="Picture 2" descr="Z:\Glava\Отчет главы за 2019 год\фото Лунный сквер\Фотоотчет 14.10.2019\IMG_20191014_1035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56" y="2714620"/>
            <a:ext cx="2714644" cy="2464611"/>
          </a:xfrm>
          <a:prstGeom prst="rect">
            <a:avLst/>
          </a:prstGeom>
          <a:noFill/>
        </p:spPr>
      </p:pic>
      <p:pic>
        <p:nvPicPr>
          <p:cNvPr id="15363" name="Picture 3" descr="Z:\Glava\Отчет главы за 2019 год\фото Лунный сквер\Фотоотчет 14.10.2019\ул. Почтовая, Центральная, Шоссеная-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3571876"/>
            <a:ext cx="3476650" cy="2607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416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54854723"/>
              </p:ext>
            </p:extLst>
          </p:nvPr>
        </p:nvGraphicFramePr>
        <p:xfrm>
          <a:off x="756183" y="296392"/>
          <a:ext cx="7847657" cy="9361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7657"/>
              </a:tblGrid>
              <a:tr h="93610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Муниципальная программа "Энергосбережение и повышение </a:t>
                      </a:r>
                      <a:r>
                        <a:rPr lang="ru-RU" sz="1800" b="1" u="none" strike="noStrike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энергоэффективности</a:t>
                      </a:r>
                      <a:r>
                        <a:rPr lang="ru-RU" sz="18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Федоровского городского поселения Тосненского района Ленинградской области  </a:t>
                      </a:r>
                      <a:r>
                        <a:rPr lang="ru-RU" sz="18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1800" b="1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436,8 тыс. рублей</a:t>
                      </a:r>
                      <a:endParaRPr lang="ru-RU" sz="18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9227" marR="9227" marT="9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33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71472" y="1484785"/>
            <a:ext cx="8247784" cy="2985433"/>
          </a:xfrm>
          <a:prstGeom prst="rect">
            <a:avLst/>
          </a:prstGeom>
          <a:solidFill>
            <a:schemeClr val="bg2">
              <a:alpha val="23000"/>
            </a:schemeClr>
          </a:solidFill>
          <a:ln w="60325" cmpd="thickThin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u="sng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Средства направлены: </a:t>
            </a:r>
          </a:p>
          <a:p>
            <a:pPr marL="285750" indent="-285750" algn="ctr">
              <a:buFontTx/>
              <a:buChar char="-"/>
            </a:pPr>
            <a:r>
              <a:rPr lang="ru-RU" sz="1400" b="1" i="1" dirty="0" smtClean="0">
                <a:solidFill>
                  <a:srgbClr val="003399"/>
                </a:solidFill>
              </a:rPr>
              <a:t>техническое </a:t>
            </a:r>
            <a:r>
              <a:rPr lang="ru-RU" sz="1400" b="1" i="1" dirty="0">
                <a:solidFill>
                  <a:srgbClr val="003399"/>
                </a:solidFill>
              </a:rPr>
              <a:t>обслуживание электроустановок сетей уличного освещения </a:t>
            </a:r>
            <a:r>
              <a:rPr lang="ru-RU" sz="1400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400" b="1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350,0 </a:t>
            </a:r>
            <a:r>
              <a:rPr lang="ru-RU" sz="14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</a:t>
            </a:r>
            <a:r>
              <a:rPr lang="ru-RU" sz="1400" b="1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 algn="ctr">
              <a:buFontTx/>
              <a:buChar char="-"/>
            </a:pPr>
            <a:endParaRPr lang="ru-RU" sz="1400" dirty="0" smtClean="0">
              <a:solidFill>
                <a:srgbClr val="003399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u-RU" sz="1400" b="1" dirty="0" smtClean="0">
                <a:solidFill>
                  <a:srgbClr val="003399"/>
                </a:solidFill>
              </a:rPr>
              <a:t>получены </a:t>
            </a:r>
            <a:r>
              <a:rPr lang="ru-RU" sz="1400" b="1" dirty="0" smtClean="0">
                <a:solidFill>
                  <a:srgbClr val="003399"/>
                </a:solidFill>
              </a:rPr>
              <a:t>ТУ </a:t>
            </a:r>
            <a:r>
              <a:rPr lang="ru-RU" sz="1400" b="1" dirty="0" smtClean="0">
                <a:solidFill>
                  <a:srgbClr val="003399"/>
                </a:solidFill>
              </a:rPr>
              <a:t>для строительства </a:t>
            </a:r>
            <a:r>
              <a:rPr lang="ru-RU" sz="1400" b="1" dirty="0" smtClean="0">
                <a:solidFill>
                  <a:srgbClr val="003399"/>
                </a:solidFill>
              </a:rPr>
              <a:t>узла учета на ул. Полевая </a:t>
            </a:r>
            <a:r>
              <a:rPr lang="ru-RU" sz="1400" b="1" dirty="0" smtClean="0">
                <a:solidFill>
                  <a:srgbClr val="003399"/>
                </a:solidFill>
              </a:rPr>
              <a:t>у </a:t>
            </a:r>
            <a:r>
              <a:rPr lang="ru-RU" sz="1400" b="1" dirty="0" smtClean="0">
                <a:solidFill>
                  <a:srgbClr val="003399"/>
                </a:solidFill>
              </a:rPr>
              <a:t>ЖК Счастье, проектирование и строительство </a:t>
            </a:r>
            <a:r>
              <a:rPr lang="ru-RU" sz="1400" b="1" dirty="0" smtClean="0">
                <a:solidFill>
                  <a:srgbClr val="003399"/>
                </a:solidFill>
              </a:rPr>
              <a:t>уличного освещения </a:t>
            </a:r>
            <a:r>
              <a:rPr lang="ru-RU" sz="1400" b="1" dirty="0" smtClean="0">
                <a:solidFill>
                  <a:srgbClr val="003399"/>
                </a:solidFill>
              </a:rPr>
              <a:t>на ул. </a:t>
            </a:r>
            <a:r>
              <a:rPr lang="ru-RU" sz="1400" b="1" dirty="0" smtClean="0">
                <a:solidFill>
                  <a:srgbClr val="003399"/>
                </a:solidFill>
              </a:rPr>
              <a:t>Полевая </a:t>
            </a:r>
            <a:r>
              <a:rPr lang="ru-RU" sz="1400" b="1" i="1" dirty="0" smtClean="0">
                <a:solidFill>
                  <a:srgbClr val="003399"/>
                </a:solidFill>
              </a:rPr>
              <a:t>– </a:t>
            </a:r>
            <a:r>
              <a:rPr lang="ru-RU" sz="14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ru-RU" sz="1400" b="1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460,0 </a:t>
            </a:r>
            <a:r>
              <a:rPr lang="ru-RU" sz="14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</a:t>
            </a:r>
            <a:r>
              <a:rPr lang="ru-RU" sz="1400" b="1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 algn="ctr">
              <a:buFontTx/>
              <a:buChar char="-"/>
            </a:pPr>
            <a:endParaRPr lang="ru-RU" sz="1400" dirty="0">
              <a:solidFill>
                <a:srgbClr val="003399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u-RU" sz="1400" b="1" dirty="0" smtClean="0">
                <a:solidFill>
                  <a:srgbClr val="003399"/>
                </a:solidFill>
              </a:rPr>
              <a:t>проектирование </a:t>
            </a:r>
            <a:r>
              <a:rPr lang="ru-RU" sz="1400" b="1" dirty="0" smtClean="0">
                <a:solidFill>
                  <a:srgbClr val="003399"/>
                </a:solidFill>
              </a:rPr>
              <a:t>линий освещения </a:t>
            </a:r>
            <a:r>
              <a:rPr lang="ru-RU" sz="1400" b="1" dirty="0" smtClean="0">
                <a:solidFill>
                  <a:srgbClr val="003399"/>
                </a:solidFill>
              </a:rPr>
              <a:t>г.п</a:t>
            </a:r>
            <a:r>
              <a:rPr lang="ru-RU" sz="1400" b="1" dirty="0" smtClean="0">
                <a:solidFill>
                  <a:srgbClr val="003399"/>
                </a:solidFill>
              </a:rPr>
              <a:t>. Федоровское, ул. Полевая, </a:t>
            </a:r>
            <a:r>
              <a:rPr lang="ru-RU" sz="1400" b="1" dirty="0" smtClean="0">
                <a:solidFill>
                  <a:srgbClr val="003399"/>
                </a:solidFill>
              </a:rPr>
              <a:t>Новая </a:t>
            </a:r>
            <a:r>
              <a:rPr lang="ru-RU" sz="14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400" b="1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115,0 </a:t>
            </a:r>
            <a:r>
              <a:rPr lang="ru-RU" sz="14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</a:t>
            </a:r>
            <a:r>
              <a:rPr lang="ru-RU" sz="1400" b="1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 algn="ctr">
              <a:buFontTx/>
              <a:buChar char="-"/>
            </a:pPr>
            <a:r>
              <a:rPr lang="ru-RU" sz="1400" b="1" i="1" dirty="0" smtClean="0">
                <a:solidFill>
                  <a:srgbClr val="003399"/>
                </a:solidFill>
              </a:rPr>
              <a:t>закупку светильников </a:t>
            </a:r>
            <a:r>
              <a:rPr lang="ru-RU" sz="1400" b="1" dirty="0" smtClean="0">
                <a:solidFill>
                  <a:srgbClr val="003399"/>
                </a:solidFill>
              </a:rPr>
              <a:t>уличного освещения </a:t>
            </a:r>
            <a:r>
              <a:rPr lang="ru-RU" sz="1400" b="1" i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ru-RU" sz="1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250,7</a:t>
            </a:r>
            <a:r>
              <a:rPr lang="ru-RU" sz="1400" b="1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</a:t>
            </a:r>
            <a:r>
              <a:rPr lang="ru-RU" sz="1400" b="1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285750" indent="-285750" algn="ctr">
              <a:buFontTx/>
              <a:buChar char="-"/>
            </a:pPr>
            <a:endParaRPr lang="ru-RU" sz="1400" dirty="0">
              <a:solidFill>
                <a:srgbClr val="0000FF"/>
              </a:solidFill>
            </a:endParaRPr>
          </a:p>
          <a:p>
            <a:pPr algn="ctr">
              <a:buFontTx/>
              <a:buChar char="-"/>
            </a:pPr>
            <a:r>
              <a:rPr lang="ru-RU" sz="1400" b="1" dirty="0" smtClean="0">
                <a:solidFill>
                  <a:srgbClr val="003399"/>
                </a:solidFill>
              </a:rPr>
              <a:t>Обслуживание </a:t>
            </a:r>
            <a:r>
              <a:rPr lang="ru-RU" sz="1400" b="1" dirty="0" smtClean="0">
                <a:solidFill>
                  <a:srgbClr val="003399"/>
                </a:solidFill>
              </a:rPr>
              <a:t>и ТО </a:t>
            </a:r>
            <a:r>
              <a:rPr lang="ru-RU" sz="1400" b="1" dirty="0" err="1" smtClean="0">
                <a:solidFill>
                  <a:srgbClr val="003399"/>
                </a:solidFill>
              </a:rPr>
              <a:t>дизель-генератора</a:t>
            </a:r>
            <a:r>
              <a:rPr lang="ru-RU" sz="1400" b="1" dirty="0" smtClean="0">
                <a:solidFill>
                  <a:srgbClr val="003399"/>
                </a:solidFill>
              </a:rPr>
              <a:t> АД-200 </a:t>
            </a:r>
            <a:r>
              <a:rPr lang="ru-RU" sz="1400" b="1" dirty="0" smtClean="0">
                <a:solidFill>
                  <a:srgbClr val="003399"/>
                </a:solidFill>
              </a:rPr>
              <a:t>Т-400, закупка АВР </a:t>
            </a:r>
            <a:r>
              <a:rPr lang="ru-RU" sz="1400" b="1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383,1 </a:t>
            </a:r>
            <a:r>
              <a:rPr lang="ru-RU" sz="1400" b="1" u="sng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</a:t>
            </a:r>
            <a:r>
              <a:rPr lang="ru-RU" sz="1400" b="1" u="sng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>
              <a:buFontTx/>
              <a:buChar char="-"/>
            </a:pPr>
            <a:endParaRPr lang="ru-RU" sz="1400" b="1" u="sng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Tx/>
              <a:buChar char="-"/>
            </a:pPr>
            <a:r>
              <a:rPr lang="ru-RU" sz="1400" b="1" dirty="0" smtClean="0">
                <a:solidFill>
                  <a:srgbClr val="003399"/>
                </a:solidFill>
              </a:rPr>
              <a:t>Разработка проектно – сметной документации по подключению дизель </a:t>
            </a:r>
            <a:r>
              <a:rPr lang="ru-RU" sz="1400" b="1" dirty="0" smtClean="0">
                <a:solidFill>
                  <a:srgbClr val="003399"/>
                </a:solidFill>
              </a:rPr>
              <a:t>генератора -</a:t>
            </a:r>
            <a:r>
              <a:rPr lang="ru-RU" sz="1400" b="1" u="sng" dirty="0" smtClean="0">
                <a:solidFill>
                  <a:srgbClr val="003399"/>
                </a:solidFill>
              </a:rPr>
              <a:t>68,0 тыс. руб.</a:t>
            </a:r>
            <a:endParaRPr lang="ru-RU" sz="1400" b="1" u="sng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endParaRPr lang="ru-RU" b="1" dirty="0">
              <a:solidFill>
                <a:srgbClr val="003399"/>
              </a:solidFill>
              <a:latin typeface="+mj-lt"/>
            </a:endParaRPr>
          </a:p>
        </p:txBody>
      </p:sp>
      <p:sp>
        <p:nvSpPr>
          <p:cNvPr id="2" name="AutoShape 2" descr="http://proxy.whoisaaronbrown.com/proxy/http:/img-fotki.yandex.ru/get/5605/svetlera.1e1/0_58d33_b152dab7_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://proxy.whoisaaronbrown.com/proxy/http:/img-fotki.yandex.ru/get/5605/svetlera.1e1/0_58d33_b152dab7_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s3-eu-west-1.amazonaws.com/sharkeu/uk/wp-content/uploads/2017/07/28102733/iStock-4605502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786322"/>
            <a:ext cx="1785950" cy="1865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Buhgalteriya\Фото 3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714884"/>
            <a:ext cx="1714512" cy="1877799"/>
          </a:xfrm>
          <a:prstGeom prst="rect">
            <a:avLst/>
          </a:prstGeom>
          <a:noFill/>
        </p:spPr>
      </p:pic>
      <p:pic>
        <p:nvPicPr>
          <p:cNvPr id="1027" name="Picture 3" descr="Z:\Buhgalteriya\Фото 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572008"/>
            <a:ext cx="1928826" cy="2202651"/>
          </a:xfrm>
          <a:prstGeom prst="rect">
            <a:avLst/>
          </a:prstGeom>
          <a:noFill/>
        </p:spPr>
      </p:pic>
      <p:pic>
        <p:nvPicPr>
          <p:cNvPr id="5" name="Picture 4" descr="Z:\Buhgalteriya\Фото 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4572008"/>
            <a:ext cx="1643074" cy="207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60503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6912768" cy="2000240"/>
          </a:xfrm>
        </p:spPr>
        <p:txBody>
          <a:bodyPr/>
          <a:lstStyle/>
          <a:p>
            <a:r>
              <a:rPr lang="x-none" sz="2400" b="1">
                <a:solidFill>
                  <a:srgbClr val="3333FF"/>
                </a:solidFill>
              </a:rPr>
              <a:t>На развитие </a:t>
            </a:r>
            <a:r>
              <a:rPr lang="x-none" sz="2400" b="1" smtClean="0">
                <a:solidFill>
                  <a:srgbClr val="3333FF"/>
                </a:solidFill>
              </a:rPr>
              <a:t>культур</a:t>
            </a:r>
            <a:r>
              <a:rPr lang="ru-RU" sz="2400" b="1" dirty="0" err="1" smtClean="0">
                <a:solidFill>
                  <a:srgbClr val="3333FF"/>
                </a:solidFill>
              </a:rPr>
              <a:t>ы</a:t>
            </a:r>
            <a:r>
              <a:rPr lang="ru-RU" sz="2400" b="1" dirty="0" smtClean="0">
                <a:solidFill>
                  <a:srgbClr val="3333FF"/>
                </a:solidFill>
              </a:rPr>
              <a:t>, физической культуры и спорту в Федоров</a:t>
            </a:r>
            <a:r>
              <a:rPr lang="x-none" sz="2400" b="1" smtClean="0">
                <a:solidFill>
                  <a:srgbClr val="3333FF"/>
                </a:solidFill>
              </a:rPr>
              <a:t>ско</a:t>
            </a:r>
            <a:r>
              <a:rPr lang="ru-RU" sz="2400" b="1" dirty="0" smtClean="0">
                <a:solidFill>
                  <a:srgbClr val="3333FF"/>
                </a:solidFill>
              </a:rPr>
              <a:t>м</a:t>
            </a:r>
            <a:r>
              <a:rPr lang="x-none" sz="2400" b="1" smtClean="0">
                <a:solidFill>
                  <a:srgbClr val="3333FF"/>
                </a:solidFill>
              </a:rPr>
              <a:t> городско</a:t>
            </a:r>
            <a:r>
              <a:rPr lang="ru-RU" sz="2400" b="1" dirty="0" smtClean="0">
                <a:solidFill>
                  <a:srgbClr val="3333FF"/>
                </a:solidFill>
              </a:rPr>
              <a:t>м</a:t>
            </a:r>
            <a:r>
              <a:rPr lang="x-none" sz="2400" b="1" smtClean="0">
                <a:solidFill>
                  <a:srgbClr val="3333FF"/>
                </a:solidFill>
              </a:rPr>
              <a:t> поселени</a:t>
            </a:r>
            <a:r>
              <a:rPr lang="ru-RU" sz="2400" b="1" dirty="0" smtClean="0">
                <a:solidFill>
                  <a:srgbClr val="3333FF"/>
                </a:solidFill>
              </a:rPr>
              <a:t>и</a:t>
            </a:r>
            <a:r>
              <a:rPr lang="x-none" sz="2400" b="1" smtClean="0">
                <a:solidFill>
                  <a:srgbClr val="3333FF"/>
                </a:solidFill>
              </a:rPr>
              <a:t> </a:t>
            </a:r>
            <a:r>
              <a:rPr lang="x-none" sz="2400" b="1">
                <a:solidFill>
                  <a:srgbClr val="3333FF"/>
                </a:solidFill>
              </a:rPr>
              <a:t>в </a:t>
            </a:r>
            <a:r>
              <a:rPr lang="x-none" sz="2400" b="1" smtClean="0">
                <a:solidFill>
                  <a:srgbClr val="3333FF"/>
                </a:solidFill>
              </a:rPr>
              <a:t>201</a:t>
            </a:r>
            <a:r>
              <a:rPr lang="ru-RU" sz="2400" b="1" dirty="0" smtClean="0">
                <a:solidFill>
                  <a:srgbClr val="3333FF"/>
                </a:solidFill>
              </a:rPr>
              <a:t>9</a:t>
            </a:r>
            <a:r>
              <a:rPr lang="x-none" sz="2400" b="1" smtClean="0">
                <a:solidFill>
                  <a:srgbClr val="3333FF"/>
                </a:solidFill>
              </a:rPr>
              <a:t> </a:t>
            </a:r>
            <a:r>
              <a:rPr lang="x-none" sz="2400" b="1">
                <a:solidFill>
                  <a:srgbClr val="3333FF"/>
                </a:solidFill>
              </a:rPr>
              <a:t>году направлено </a:t>
            </a:r>
            <a:r>
              <a:rPr lang="ru-RU" sz="2400" b="1" dirty="0" smtClean="0">
                <a:solidFill>
                  <a:srgbClr val="3333FF"/>
                </a:solidFill>
              </a:rPr>
              <a:t>19,4</a:t>
            </a:r>
            <a:r>
              <a:rPr lang="x-none" sz="2400" b="1" smtClean="0">
                <a:solidFill>
                  <a:srgbClr val="3333FF"/>
                </a:solidFill>
              </a:rPr>
              <a:t>% </a:t>
            </a:r>
            <a:r>
              <a:rPr lang="x-none" sz="2400" b="1">
                <a:solidFill>
                  <a:srgbClr val="3333FF"/>
                </a:solidFill>
              </a:rPr>
              <a:t>расходной части бюджета, что составляет </a:t>
            </a:r>
            <a:r>
              <a:rPr lang="ru-RU" sz="2400" b="1" dirty="0" smtClean="0">
                <a:solidFill>
                  <a:srgbClr val="3333FF"/>
                </a:solidFill>
              </a:rPr>
              <a:t>24 736,6 </a:t>
            </a:r>
            <a:r>
              <a:rPr lang="x-none" sz="2400" b="1" smtClean="0">
                <a:solidFill>
                  <a:srgbClr val="3333FF"/>
                </a:solidFill>
              </a:rPr>
              <a:t>тыс</a:t>
            </a:r>
            <a:r>
              <a:rPr lang="x-none" sz="2400" b="1">
                <a:solidFill>
                  <a:srgbClr val="3333FF"/>
                </a:solidFill>
              </a:rPr>
              <a:t>. </a:t>
            </a:r>
            <a:r>
              <a:rPr lang="x-none" sz="2400" b="1" smtClean="0">
                <a:solidFill>
                  <a:srgbClr val="3333FF"/>
                </a:solidFill>
              </a:rPr>
              <a:t>руб</a:t>
            </a:r>
            <a:r>
              <a:rPr lang="ru-RU" sz="2400" b="1" dirty="0" smtClean="0">
                <a:solidFill>
                  <a:srgbClr val="3333FF"/>
                </a:solidFill>
              </a:rPr>
              <a:t>лей</a:t>
            </a:r>
            <a:r>
              <a:rPr lang="ru-RU" sz="2000" b="1" dirty="0">
                <a:solidFill>
                  <a:srgbClr val="3333FF"/>
                </a:solidFill>
              </a:rPr>
              <a:t/>
            </a:r>
            <a:br>
              <a:rPr lang="ru-RU" sz="2000" b="1" dirty="0">
                <a:solidFill>
                  <a:srgbClr val="3333FF"/>
                </a:solidFill>
              </a:rPr>
            </a:br>
            <a:endParaRPr lang="ru-RU" sz="2000" b="1" dirty="0">
              <a:solidFill>
                <a:srgbClr val="3333FF"/>
              </a:solidFill>
            </a:endParaRPr>
          </a:p>
        </p:txBody>
      </p:sp>
      <p:pic>
        <p:nvPicPr>
          <p:cNvPr id="12290" name="Picture 2" descr="http://fedordk.ru/datas/resized/4-gpuhyirbo2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071942"/>
            <a:ext cx="4081606" cy="2643205"/>
          </a:xfrm>
          <a:prstGeom prst="rect">
            <a:avLst/>
          </a:prstGeom>
          <a:noFill/>
        </p:spPr>
      </p:pic>
      <p:pic>
        <p:nvPicPr>
          <p:cNvPr id="12292" name="Picture 4" descr="http://fedordk.ru/datas/resized/4-u8y96oqxi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071942"/>
            <a:ext cx="4296057" cy="2643206"/>
          </a:xfrm>
          <a:prstGeom prst="rect">
            <a:avLst/>
          </a:prstGeom>
          <a:noFill/>
        </p:spPr>
      </p:pic>
      <p:pic>
        <p:nvPicPr>
          <p:cNvPr id="12294" name="Picture 6" descr="http://fedordk.ru/datas/resized/4-mini_ndqb94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1571612"/>
            <a:ext cx="5500726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57458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200800" cy="1512168"/>
          </a:xfrm>
        </p:spPr>
        <p:txBody>
          <a:bodyPr/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0000CC"/>
                </a:solidFill>
              </a:rPr>
              <a:t>Муниципальная программа "Развитие культуры в </a:t>
            </a:r>
            <a:r>
              <a:rPr lang="ru-RU" b="1" dirty="0" smtClean="0">
                <a:solidFill>
                  <a:srgbClr val="0000CC"/>
                </a:solidFill>
              </a:rPr>
              <a:t>Федоровском </a:t>
            </a:r>
            <a:r>
              <a:rPr lang="ru-RU" b="1" dirty="0">
                <a:solidFill>
                  <a:srgbClr val="0000CC"/>
                </a:solidFill>
              </a:rPr>
              <a:t>городском поселении Тосненского района Ленинградской </a:t>
            </a:r>
            <a:r>
              <a:rPr lang="ru-RU" b="1" dirty="0" smtClean="0">
                <a:solidFill>
                  <a:srgbClr val="0000CC"/>
                </a:solidFill>
              </a:rPr>
              <a:t>области"          </a:t>
            </a:r>
            <a:r>
              <a:rPr lang="ru-RU" b="1" dirty="0">
                <a:solidFill>
                  <a:srgbClr val="0000CC"/>
                </a:solidFill>
              </a:rPr>
              <a:t/>
            </a:r>
            <a:br>
              <a:rPr lang="ru-RU" b="1" dirty="0">
                <a:solidFill>
                  <a:srgbClr val="0000CC"/>
                </a:solidFill>
              </a:rPr>
            </a:br>
            <a:r>
              <a:rPr lang="ru-RU" b="1" dirty="0" smtClean="0">
                <a:solidFill>
                  <a:srgbClr val="0000CC"/>
                </a:solidFill>
              </a:rPr>
              <a:t>15 033,6 тыс</a:t>
            </a:r>
            <a:r>
              <a:rPr lang="ru-RU" b="1" dirty="0">
                <a:solidFill>
                  <a:srgbClr val="0000CC"/>
                </a:solidFill>
              </a:rPr>
              <a:t>. </a:t>
            </a:r>
            <a:r>
              <a:rPr lang="ru-RU" b="1" dirty="0" smtClean="0">
                <a:solidFill>
                  <a:srgbClr val="0000CC"/>
                </a:solidFill>
              </a:rPr>
              <a:t>рублей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105135"/>
            <a:ext cx="7920880" cy="2554545"/>
          </a:xfrm>
          <a:prstGeom prst="rect">
            <a:avLst/>
          </a:prstGeom>
          <a:solidFill>
            <a:srgbClr val="00B0F0">
              <a:alpha val="8000"/>
            </a:srgbClr>
          </a:solidFill>
          <a:ln w="41275" cmpd="dbl">
            <a:solidFill>
              <a:srgbClr val="003399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3399"/>
                </a:solidFill>
              </a:rPr>
              <a:t>По</a:t>
            </a:r>
            <a:r>
              <a:rPr lang="ru-RU" sz="1600" dirty="0" smtClean="0">
                <a:solidFill>
                  <a:srgbClr val="003399"/>
                </a:solidFill>
              </a:rPr>
              <a:t> </a:t>
            </a:r>
            <a:r>
              <a:rPr lang="ru-RU" sz="1600" b="1" dirty="0">
                <a:solidFill>
                  <a:srgbClr val="003399"/>
                </a:solidFill>
              </a:rPr>
              <a:t>подпрограмме </a:t>
            </a:r>
            <a:r>
              <a:rPr lang="ru-RU" sz="1600" b="1" dirty="0" smtClean="0">
                <a:solidFill>
                  <a:srgbClr val="003399"/>
                </a:solidFill>
              </a:rPr>
              <a:t>"</a:t>
            </a:r>
            <a:r>
              <a:rPr lang="ru-RU" sz="1600" b="1" dirty="0" smtClean="0">
                <a:solidFill>
                  <a:srgbClr val="003399"/>
                </a:solidFill>
              </a:rPr>
              <a:t>Обеспечение жителей Федоровского городского  поселения </a:t>
            </a:r>
            <a:r>
              <a:rPr lang="ru-RU" sz="1600" b="1" dirty="0" err="1" smtClean="0">
                <a:solidFill>
                  <a:srgbClr val="003399"/>
                </a:solidFill>
              </a:rPr>
              <a:t>Тосненского</a:t>
            </a:r>
            <a:r>
              <a:rPr lang="ru-RU" sz="1600" b="1" dirty="0" smtClean="0">
                <a:solidFill>
                  <a:srgbClr val="003399"/>
                </a:solidFill>
              </a:rPr>
              <a:t> района Ленинградской области  услугами в сфере культуры и досуга</a:t>
            </a:r>
            <a:r>
              <a:rPr lang="ru-RU" sz="1600" b="1" dirty="0" smtClean="0">
                <a:solidFill>
                  <a:srgbClr val="003399"/>
                </a:solidFill>
              </a:rPr>
              <a:t>"</a:t>
            </a:r>
            <a:r>
              <a:rPr lang="ru-RU" sz="1600" b="1" dirty="0" smtClean="0">
                <a:solidFill>
                  <a:srgbClr val="003399"/>
                </a:solidFill>
              </a:rPr>
              <a:t>  </a:t>
            </a:r>
            <a:r>
              <a:rPr lang="ru-RU" sz="1600" dirty="0">
                <a:solidFill>
                  <a:srgbClr val="003399"/>
                </a:solidFill>
              </a:rPr>
              <a:t>израсходовано </a:t>
            </a:r>
            <a:r>
              <a:rPr lang="ru-RU" sz="1600" dirty="0" smtClean="0">
                <a:solidFill>
                  <a:srgbClr val="003399"/>
                </a:solidFill>
              </a:rPr>
              <a:t>           </a:t>
            </a:r>
            <a:r>
              <a:rPr lang="ru-RU" sz="1600" b="1" dirty="0" smtClean="0">
                <a:solidFill>
                  <a:srgbClr val="003399"/>
                </a:solidFill>
              </a:rPr>
              <a:t>14 682,6 тыс</a:t>
            </a:r>
            <a:r>
              <a:rPr lang="ru-RU" sz="1600" b="1" dirty="0">
                <a:solidFill>
                  <a:srgbClr val="003399"/>
                </a:solidFill>
              </a:rPr>
              <a:t>. руб.,</a:t>
            </a:r>
            <a:r>
              <a:rPr lang="ru-RU" sz="1600" dirty="0">
                <a:solidFill>
                  <a:srgbClr val="003399"/>
                </a:solidFill>
              </a:rPr>
              <a:t> в том числе: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solidFill>
                  <a:srgbClr val="003399"/>
                </a:solidFill>
              </a:rPr>
              <a:t>на </a:t>
            </a:r>
            <a:r>
              <a:rPr lang="ru-RU" sz="1600" dirty="0">
                <a:solidFill>
                  <a:srgbClr val="003399"/>
                </a:solidFill>
              </a:rPr>
              <a:t>обеспечение деятельности </a:t>
            </a:r>
            <a:r>
              <a:rPr lang="ru-RU" sz="1600" dirty="0" err="1" smtClean="0">
                <a:solidFill>
                  <a:srgbClr val="003399"/>
                </a:solidFill>
              </a:rPr>
              <a:t>учрежденя</a:t>
            </a:r>
            <a:r>
              <a:rPr lang="ru-RU" sz="1600" dirty="0" smtClean="0">
                <a:solidFill>
                  <a:srgbClr val="003399"/>
                </a:solidFill>
              </a:rPr>
              <a:t> </a:t>
            </a:r>
            <a:r>
              <a:rPr lang="ru-RU" sz="1600" dirty="0">
                <a:solidFill>
                  <a:srgbClr val="003399"/>
                </a:solidFill>
              </a:rPr>
              <a:t>культуры в сумме </a:t>
            </a:r>
            <a:r>
              <a:rPr lang="ru-RU" sz="1600" b="1" dirty="0" smtClean="0">
                <a:solidFill>
                  <a:srgbClr val="003399"/>
                </a:solidFill>
              </a:rPr>
              <a:t>12 513,6 тыс</a:t>
            </a:r>
            <a:r>
              <a:rPr lang="ru-RU" sz="1600" b="1" dirty="0">
                <a:solidFill>
                  <a:srgbClr val="003399"/>
                </a:solidFill>
              </a:rPr>
              <a:t>. руб., </a:t>
            </a:r>
            <a:r>
              <a:rPr lang="ru-RU" sz="1600" dirty="0">
                <a:solidFill>
                  <a:srgbClr val="003399"/>
                </a:solidFill>
              </a:rPr>
              <a:t>из них: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solidFill>
                  <a:srgbClr val="003399"/>
                </a:solidFill>
              </a:rPr>
              <a:t>на </a:t>
            </a:r>
            <a:r>
              <a:rPr lang="ru-RU" sz="1600" dirty="0">
                <a:solidFill>
                  <a:srgbClr val="003399"/>
                </a:solidFill>
              </a:rPr>
              <a:t>организацию и проведение  мероприятий в области культуры –</a:t>
            </a:r>
            <a:r>
              <a:rPr lang="ru-RU" sz="1600" b="1" dirty="0">
                <a:solidFill>
                  <a:srgbClr val="003399"/>
                </a:solidFill>
              </a:rPr>
              <a:t> 1 </a:t>
            </a:r>
            <a:r>
              <a:rPr lang="ru-RU" sz="1600" b="1" dirty="0" smtClean="0">
                <a:solidFill>
                  <a:srgbClr val="003399"/>
                </a:solidFill>
              </a:rPr>
              <a:t>169,0</a:t>
            </a:r>
            <a:r>
              <a:rPr lang="ru-RU" sz="1600" dirty="0" smtClean="0">
                <a:solidFill>
                  <a:srgbClr val="003399"/>
                </a:solidFill>
              </a:rPr>
              <a:t> </a:t>
            </a:r>
            <a:r>
              <a:rPr lang="ru-RU" sz="1600" b="1" dirty="0">
                <a:solidFill>
                  <a:srgbClr val="003399"/>
                </a:solidFill>
              </a:rPr>
              <a:t>тыс. руб.;</a:t>
            </a:r>
            <a:endParaRPr lang="ru-RU" sz="1600" dirty="0">
              <a:solidFill>
                <a:srgbClr val="003399"/>
              </a:solidFill>
            </a:endParaRPr>
          </a:p>
          <a:p>
            <a:pPr algn="just">
              <a:buFontTx/>
              <a:buChar char="-"/>
            </a:pPr>
            <a:r>
              <a:rPr lang="ru-RU" sz="1600" dirty="0"/>
              <a:t> </a:t>
            </a:r>
            <a:r>
              <a:rPr lang="ru-RU" sz="1600" dirty="0" smtClean="0">
                <a:solidFill>
                  <a:srgbClr val="003399"/>
                </a:solidFill>
              </a:rPr>
              <a:t>По </a:t>
            </a:r>
            <a:r>
              <a:rPr lang="ru-RU" sz="1600" b="1" dirty="0" smtClean="0">
                <a:solidFill>
                  <a:srgbClr val="003399"/>
                </a:solidFill>
              </a:rPr>
              <a:t>подпрограмме "Молодежь Федоровского городского</a:t>
            </a:r>
            <a:r>
              <a:rPr lang="ru-RU" sz="1600" dirty="0" smtClean="0">
                <a:solidFill>
                  <a:srgbClr val="003399"/>
                </a:solidFill>
              </a:rPr>
              <a:t>  </a:t>
            </a:r>
            <a:r>
              <a:rPr lang="ru-RU" sz="1600" b="1" dirty="0" smtClean="0">
                <a:solidFill>
                  <a:srgbClr val="003399"/>
                </a:solidFill>
              </a:rPr>
              <a:t>поселения </a:t>
            </a:r>
            <a:r>
              <a:rPr lang="ru-RU" sz="1600" b="1" dirty="0" err="1" smtClean="0">
                <a:solidFill>
                  <a:srgbClr val="003399"/>
                </a:solidFill>
              </a:rPr>
              <a:t>Тосненского</a:t>
            </a:r>
            <a:r>
              <a:rPr lang="ru-RU" sz="1600" b="1" dirty="0" smtClean="0">
                <a:solidFill>
                  <a:srgbClr val="003399"/>
                </a:solidFill>
              </a:rPr>
              <a:t> района Ленинградской области"</a:t>
            </a:r>
            <a:r>
              <a:rPr lang="ru-RU" sz="1600" dirty="0" smtClean="0">
                <a:solidFill>
                  <a:srgbClr val="3333FF"/>
                </a:solidFill>
              </a:rPr>
              <a:t>  </a:t>
            </a:r>
            <a:r>
              <a:rPr lang="ru-RU" sz="1600" dirty="0" smtClean="0">
                <a:solidFill>
                  <a:srgbClr val="003399"/>
                </a:solidFill>
              </a:rPr>
              <a:t>израсходовано            </a:t>
            </a:r>
            <a:r>
              <a:rPr lang="ru-RU" sz="1600" b="1" dirty="0" smtClean="0">
                <a:solidFill>
                  <a:srgbClr val="003399"/>
                </a:solidFill>
              </a:rPr>
              <a:t>739,8 тыс. руб.,</a:t>
            </a:r>
            <a:r>
              <a:rPr lang="ru-RU" sz="1600" dirty="0" smtClean="0">
                <a:solidFill>
                  <a:srgbClr val="003399"/>
                </a:solidFill>
              </a:rPr>
              <a:t> в том числе</a:t>
            </a:r>
            <a:r>
              <a:rPr lang="ru-RU" sz="1600" dirty="0" smtClean="0">
                <a:solidFill>
                  <a:srgbClr val="003399"/>
                </a:solidFill>
              </a:rPr>
              <a:t>: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solidFill>
                  <a:srgbClr val="003399"/>
                </a:solidFill>
              </a:rPr>
              <a:t>Приобретение путевок в летний оздоровительный лагерь </a:t>
            </a:r>
            <a:r>
              <a:rPr lang="ru-RU" sz="1600" b="1" dirty="0" smtClean="0">
                <a:solidFill>
                  <a:srgbClr val="003399"/>
                </a:solidFill>
              </a:rPr>
              <a:t>– 529,9 тыс. руб</a:t>
            </a:r>
            <a:r>
              <a:rPr lang="ru-RU" sz="1600" dirty="0" smtClean="0">
                <a:solidFill>
                  <a:srgbClr val="003399"/>
                </a:solidFill>
              </a:rPr>
              <a:t>.;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solidFill>
                  <a:srgbClr val="003399"/>
                </a:solidFill>
              </a:rPr>
              <a:t>Трудоустройство несовершеннолетних детей в дни школьных каникул – </a:t>
            </a:r>
            <a:r>
              <a:rPr lang="ru-RU" sz="1600" b="1" dirty="0" smtClean="0">
                <a:solidFill>
                  <a:srgbClr val="003399"/>
                </a:solidFill>
              </a:rPr>
              <a:t>160,0 тыс. руб</a:t>
            </a:r>
            <a:r>
              <a:rPr lang="ru-RU" sz="1600" dirty="0" smtClean="0">
                <a:solidFill>
                  <a:srgbClr val="003399"/>
                </a:solidFill>
              </a:rPr>
              <a:t>.</a:t>
            </a:r>
            <a:endParaRPr lang="ru-RU" sz="1600" dirty="0" smtClean="0">
              <a:solidFill>
                <a:srgbClr val="003399"/>
              </a:solidFill>
            </a:endParaRPr>
          </a:p>
          <a:p>
            <a:pPr algn="just"/>
            <a:endParaRPr lang="ru-RU" sz="1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2290" name="Picture 2" descr="https://xn--h1aaawkeh.xn--p1ai/wp-content/uploads/2018/07/kartinki-detskie-dlya-oformleniya-shkolnogo-lagerya-69157-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714752"/>
            <a:ext cx="4429156" cy="29673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44470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805750" y="131962"/>
            <a:ext cx="7844408" cy="100811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Муниципальная программа «Развитие физической культуры и спорта </a:t>
            </a:r>
            <a:br>
              <a:rPr lang="ru-RU" sz="1600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</a:br>
            <a:r>
              <a:rPr lang="ru-RU" sz="1600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на территории </a:t>
            </a:r>
            <a:r>
              <a:rPr lang="ru-RU" sz="1600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Федоровского </a:t>
            </a:r>
            <a:r>
              <a:rPr lang="ru-RU" sz="1600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городского поселения </a:t>
            </a:r>
            <a:br>
              <a:rPr lang="ru-RU" sz="1600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</a:br>
            <a:r>
              <a:rPr lang="ru-RU" sz="1600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Тосненского района Ленинградской области»</a:t>
            </a:r>
            <a:br>
              <a:rPr lang="ru-RU" sz="1600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</a:br>
            <a:r>
              <a:rPr lang="ru-RU" sz="1600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2 967,1 тыс</a:t>
            </a:r>
            <a:r>
              <a:rPr lang="ru-RU" sz="1600" b="1" dirty="0" smtClean="0">
                <a:solidFill>
                  <a:srgbClr val="990099"/>
                </a:solidFill>
                <a:latin typeface="+mn-lt"/>
                <a:ea typeface="+mn-ea"/>
                <a:cs typeface="+mn-cs"/>
              </a:rPr>
              <a:t>. рублей</a:t>
            </a:r>
            <a:r>
              <a:rPr lang="ru-RU" sz="5400" b="1" dirty="0" smtClean="0">
                <a:solidFill>
                  <a:srgbClr val="CC00CC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5400" b="1" dirty="0" smtClean="0">
                <a:solidFill>
                  <a:srgbClr val="CC00CC"/>
                </a:solidFill>
                <a:latin typeface="+mn-lt"/>
                <a:ea typeface="+mn-ea"/>
                <a:cs typeface="+mn-cs"/>
              </a:rPr>
            </a:br>
            <a:endParaRPr lang="ru-RU" sz="1800" b="1" dirty="0">
              <a:solidFill>
                <a:srgbClr val="CC00C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8274" y="1878315"/>
            <a:ext cx="82471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i="1" dirty="0" smtClean="0">
                <a:solidFill>
                  <a:srgbClr val="CC00CC"/>
                </a:solidFill>
              </a:rPr>
              <a:t>По </a:t>
            </a:r>
            <a:r>
              <a:rPr lang="ru-RU" sz="1400" b="1" i="1" dirty="0">
                <a:solidFill>
                  <a:srgbClr val="CC00CC"/>
                </a:solidFill>
              </a:rPr>
              <a:t>подпрограмме </a:t>
            </a:r>
            <a:r>
              <a:rPr lang="ru-RU" sz="1400" b="1" i="1" dirty="0" smtClean="0">
                <a:solidFill>
                  <a:srgbClr val="CC3399"/>
                </a:solidFill>
              </a:rPr>
              <a:t>«</a:t>
            </a:r>
            <a:r>
              <a:rPr lang="ru-RU" sz="1400" b="1" dirty="0" smtClean="0">
                <a:solidFill>
                  <a:srgbClr val="CC3399"/>
                </a:solidFill>
              </a:rPr>
              <a:t>Развитие физической культуры и  массового спорта в Федоровском городском поселении </a:t>
            </a:r>
            <a:r>
              <a:rPr lang="ru-RU" sz="1400" b="1" dirty="0" err="1" smtClean="0">
                <a:solidFill>
                  <a:srgbClr val="CC3399"/>
                </a:solidFill>
              </a:rPr>
              <a:t>Тосненского</a:t>
            </a:r>
            <a:r>
              <a:rPr lang="ru-RU" sz="1400" b="1" dirty="0" smtClean="0">
                <a:solidFill>
                  <a:srgbClr val="CC3399"/>
                </a:solidFill>
              </a:rPr>
              <a:t> района Ленинградской области</a:t>
            </a:r>
            <a:r>
              <a:rPr lang="ru-RU" sz="1400" b="1" i="1" dirty="0" smtClean="0">
                <a:solidFill>
                  <a:srgbClr val="CC3399"/>
                </a:solidFill>
              </a:rPr>
              <a:t>» 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расходы составили 60,0 тыс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</a:rPr>
              <a:t>. руб. 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0639" y="1139651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CC00CC"/>
                </a:solidFill>
              </a:rPr>
              <a:t>По</a:t>
            </a:r>
            <a:r>
              <a:rPr lang="ru-RU" sz="1400" b="1" dirty="0" smtClean="0">
                <a:solidFill>
                  <a:srgbClr val="CC00CC"/>
                </a:solidFill>
              </a:rPr>
              <a:t> </a:t>
            </a:r>
            <a:r>
              <a:rPr lang="ru-RU" sz="1400" b="1" i="1" dirty="0">
                <a:solidFill>
                  <a:srgbClr val="CC00CC"/>
                </a:solidFill>
              </a:rPr>
              <a:t>подпрограмме «Обеспечение жителей </a:t>
            </a:r>
            <a:r>
              <a:rPr lang="ru-RU" sz="1400" b="1" i="1" dirty="0" smtClean="0">
                <a:solidFill>
                  <a:srgbClr val="CC00CC"/>
                </a:solidFill>
              </a:rPr>
              <a:t>Федоровского </a:t>
            </a:r>
            <a:r>
              <a:rPr lang="ru-RU" sz="1400" b="1" i="1" dirty="0">
                <a:solidFill>
                  <a:srgbClr val="CC00CC"/>
                </a:solidFill>
              </a:rPr>
              <a:t>городского поселения Тосненского района Ленинградской области услугами в сфере </a:t>
            </a:r>
            <a:r>
              <a:rPr lang="ru-RU" sz="1400" b="1" i="1" dirty="0" smtClean="0">
                <a:solidFill>
                  <a:srgbClr val="CC00CC"/>
                </a:solidFill>
              </a:rPr>
              <a:t>физической культуры и </a:t>
            </a:r>
            <a:r>
              <a:rPr lang="ru-RU" sz="1400" b="1" i="1" dirty="0" smtClean="0">
                <a:solidFill>
                  <a:srgbClr val="CC00CC"/>
                </a:solidFill>
              </a:rPr>
              <a:t>спорта»</a:t>
            </a:r>
            <a:r>
              <a:rPr lang="ru-RU" sz="1400" b="1" dirty="0" smtClean="0">
                <a:solidFill>
                  <a:srgbClr val="CC00CC"/>
                </a:solidFill>
              </a:rPr>
              <a:t> </a:t>
            </a:r>
          </a:p>
          <a:p>
            <a:pPr algn="just"/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осуществлялись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</a:rPr>
              <a:t>расходы на обеспечение деятельности МКУ 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«Федоровский ДК» 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</a:rPr>
              <a:t>в 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сумме 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2 907,1 </a:t>
            </a: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</a:rPr>
              <a:t>тыс</a:t>
            </a:r>
            <a:r>
              <a:rPr lang="ru-RU" sz="1400" b="1" dirty="0">
                <a:solidFill>
                  <a:schemeClr val="accent4">
                    <a:lumMod val="75000"/>
                  </a:schemeClr>
                </a:solidFill>
              </a:rPr>
              <a:t>. руб.  </a:t>
            </a:r>
          </a:p>
        </p:txBody>
      </p:sp>
      <p:pic>
        <p:nvPicPr>
          <p:cNvPr id="11272" name="Picture 8" descr="http://fedordk.ru/datas/users/4-img_6010-15-11-18-07-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286124"/>
            <a:ext cx="4214842" cy="3000396"/>
          </a:xfrm>
          <a:prstGeom prst="rect">
            <a:avLst/>
          </a:prstGeom>
          <a:noFill/>
        </p:spPr>
      </p:pic>
      <p:pic>
        <p:nvPicPr>
          <p:cNvPr id="11274" name="Picture 10" descr="http://fedordk.ru/datas/users/4-22incoeubf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71744"/>
            <a:ext cx="4333852" cy="2571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31890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90331252"/>
              </p:ext>
            </p:extLst>
          </p:nvPr>
        </p:nvGraphicFramePr>
        <p:xfrm>
          <a:off x="683568" y="214290"/>
          <a:ext cx="7992888" cy="19599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92888"/>
              </a:tblGrid>
              <a:tr h="1846558">
                <a:tc>
                  <a:txBody>
                    <a:bodyPr/>
                    <a:lstStyle/>
                    <a:p>
                      <a:pPr algn="ctr" fontAlgn="ctr"/>
                      <a:endParaRPr lang="ru-RU" sz="1600" b="1" u="none" strike="noStrike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"О содействии участию населения в осуществлении местного самоуправления в иных формах на частях территорий </a:t>
                      </a:r>
                      <a:r>
                        <a:rPr lang="ru-RU" sz="1600" b="1" u="none" strike="noStrike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Федоровского </a:t>
                      </a:r>
                      <a:r>
                        <a:rPr lang="ru-RU" sz="1600" b="1" u="none" strike="noStrike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городского поселения Тосненского района Ленинградской </a:t>
                      </a:r>
                      <a:r>
                        <a:rPr lang="ru-RU" sz="1600" b="1" u="none" strike="noStrike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области"                                                                                                                                                                </a:t>
                      </a:r>
                      <a:r>
                        <a:rPr lang="ru-RU" sz="16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1 028,3 тыс</a:t>
                      </a:r>
                      <a:r>
                        <a:rPr lang="ru-RU" sz="16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рублей </a:t>
                      </a:r>
                    </a:p>
                    <a:p>
                      <a:pPr algn="ctr" fontAlgn="ctr"/>
                      <a:r>
                        <a:rPr lang="ru-RU" sz="1600" b="1" i="1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(из них</a:t>
                      </a:r>
                      <a:r>
                        <a:rPr lang="en-US" sz="1600" b="1" i="1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600" b="1" i="1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областной бюджет – </a:t>
                      </a:r>
                      <a:r>
                        <a:rPr lang="ru-RU" sz="1600" b="1" i="1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518,9 </a:t>
                      </a:r>
                      <a:r>
                        <a:rPr lang="ru-RU" sz="1600" b="1" i="1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рублей,</a:t>
                      </a:r>
                    </a:p>
                    <a:p>
                      <a:pPr algn="ctr" fontAlgn="ctr"/>
                      <a:r>
                        <a:rPr lang="ru-RU" sz="1600" b="1" i="1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местный бюджет – </a:t>
                      </a:r>
                      <a:r>
                        <a:rPr lang="ru-RU" sz="1600" b="1" i="1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509</a:t>
                      </a:r>
                      <a:r>
                        <a:rPr lang="ru-RU" sz="1600" b="1" i="1" u="none" strike="noStrike" kern="1200" baseline="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,4</a:t>
                      </a:r>
                      <a:r>
                        <a:rPr lang="ru-RU" sz="1600" b="1" i="1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  <a:p>
                      <a:pPr algn="ctr" fontAlgn="ctr"/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7" marR="9227" marT="9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31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6604660"/>
              </p:ext>
            </p:extLst>
          </p:nvPr>
        </p:nvGraphicFramePr>
        <p:xfrm>
          <a:off x="1259632" y="2285992"/>
          <a:ext cx="7017466" cy="1076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17466"/>
              </a:tblGrid>
              <a:tr h="92318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1" kern="1200" dirty="0" smtClean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ru-RU" sz="1800" b="1" i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Мероприятия по устройству пожарного подъезда к р. Ижора,  санитарная очистка пожарного пруда д. </a:t>
                      </a:r>
                      <a:r>
                        <a:rPr lang="ru-RU" sz="1800" b="1" i="1" kern="1200" dirty="0" err="1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Аннолово</a:t>
                      </a:r>
                      <a:r>
                        <a:rPr lang="ru-RU" sz="1400" b="1" i="1" u="sng" strike="noStrike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600" b="1" u="sng" strike="noStrike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1 028,3 тыс.руб</a:t>
                      </a:r>
                      <a:r>
                        <a:rPr lang="ru-RU" sz="1600" b="1" u="sng" strike="noStrike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1600" b="1" u="sng" strike="noStrike" kern="12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2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41" name="Picture 1" descr="Z:\Glava\Отчет главы за 2019 год\Фото Пожарные водоёмы\Съезд к реке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691110"/>
            <a:ext cx="4357718" cy="2916881"/>
          </a:xfrm>
          <a:prstGeom prst="rect">
            <a:avLst/>
          </a:prstGeom>
          <a:noFill/>
        </p:spPr>
      </p:pic>
      <p:pic>
        <p:nvPicPr>
          <p:cNvPr id="10242" name="Picture 2" descr="Z:\Glava\Отчет главы за 2019 год\Фото Пожарные водоёмы\Пожарный водоём Аннолово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714752"/>
            <a:ext cx="3786182" cy="29289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42437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528519"/>
              </p:ext>
            </p:extLst>
          </p:nvPr>
        </p:nvGraphicFramePr>
        <p:xfrm>
          <a:off x="755576" y="116632"/>
          <a:ext cx="7992888" cy="26914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92888"/>
              </a:tblGrid>
              <a:tr h="2016224">
                <a:tc>
                  <a:txBody>
                    <a:bodyPr/>
                    <a:lstStyle/>
                    <a:p>
                      <a:pPr algn="ctr" fontAlgn="ctr"/>
                      <a:endParaRPr lang="ru-RU" sz="1600" b="1" u="none" strike="noStrike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</a:t>
                      </a:r>
                      <a:r>
                        <a:rPr lang="ru-RU" sz="16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6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иных форм местного самоуправления на части территорий г.п. Федоровское, являющегося административным центром Федоровского городского поселения </a:t>
                      </a:r>
                      <a:r>
                        <a:rPr lang="ru-RU" sz="16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Тосненского</a:t>
                      </a:r>
                      <a:r>
                        <a:rPr lang="ru-RU" sz="1600" b="1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района Ленинградской области </a:t>
                      </a:r>
                      <a:r>
                        <a:rPr lang="ru-RU" sz="16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600" b="1" u="none" strike="noStrike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рамках областного закона от 15 января 2018 года № 3-ОЗ «О содействии участию населения в осуществлении местного самоуправления в иных формах на территории административных центров муниципальных образований Ленинградской области»                                                                                                                                                                 </a:t>
                      </a:r>
                      <a:r>
                        <a:rPr lang="ru-RU" sz="16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1 716,0 </a:t>
                      </a:r>
                      <a:r>
                        <a:rPr lang="ru-RU" sz="16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 </a:t>
                      </a:r>
                    </a:p>
                    <a:p>
                      <a:pPr algn="ctr" fontAlgn="ctr"/>
                      <a:r>
                        <a:rPr lang="ru-RU" sz="1600" b="1" i="1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(из них</a:t>
                      </a:r>
                      <a:r>
                        <a:rPr lang="en-US" sz="1600" b="1" i="1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600" b="1" i="1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областной бюджет – </a:t>
                      </a:r>
                      <a:r>
                        <a:rPr lang="ru-RU" sz="1600" b="1" i="1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1 028,8 </a:t>
                      </a:r>
                      <a:r>
                        <a:rPr lang="ru-RU" sz="1600" b="1" i="1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рублей,</a:t>
                      </a:r>
                    </a:p>
                    <a:p>
                      <a:pPr algn="ctr" fontAlgn="ctr"/>
                      <a:r>
                        <a:rPr lang="ru-RU" sz="1600" b="1" i="1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местный бюджет – </a:t>
                      </a:r>
                      <a:r>
                        <a:rPr lang="ru-RU" sz="1600" b="1" i="1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688,0 </a:t>
                      </a:r>
                      <a:r>
                        <a:rPr lang="ru-RU" sz="1600" b="1" i="1" u="none" strike="noStrike" kern="1200" dirty="0" smtClean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  <a:p>
                      <a:pPr algn="ctr" fontAlgn="ctr"/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7" marR="9227" marT="9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  <a:alpha val="31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7636468"/>
              </p:ext>
            </p:extLst>
          </p:nvPr>
        </p:nvGraphicFramePr>
        <p:xfrm>
          <a:off x="827584" y="2780928"/>
          <a:ext cx="3888432" cy="17196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8432"/>
              </a:tblGrid>
              <a:tr h="1719642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Ремонт оборудования и покрытия детских и спортивных  площадок </a:t>
                      </a:r>
                      <a:r>
                        <a:rPr lang="ru-RU" sz="1600" b="1" u="none" strike="noStrike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6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1 128,0 </a:t>
                      </a:r>
                      <a:r>
                        <a:rPr lang="ru-RU" sz="16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600" b="1" u="sng" strike="noStrike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5774270"/>
              </p:ext>
            </p:extLst>
          </p:nvPr>
        </p:nvGraphicFramePr>
        <p:xfrm>
          <a:off x="4979988" y="2780928"/>
          <a:ext cx="3971453" cy="17196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71453"/>
              </a:tblGrid>
              <a:tr h="1719642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Устройство резинового покрытия на детских площадках по адресам:</a:t>
                      </a:r>
                    </a:p>
                    <a:p>
                      <a:r>
                        <a:rPr lang="ru-RU" sz="1800" kern="1200" dirty="0" smtClean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ул. Центральная  </a:t>
                      </a:r>
                      <a:r>
                        <a:rPr lang="ru-RU" sz="16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- 588,0 </a:t>
                      </a:r>
                      <a:r>
                        <a:rPr lang="ru-RU" sz="16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1600" b="1" u="sng" strike="noStrike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217" name="Picture 1" descr="Z:\Glava\Отчет главы за 2019 год\Фото Устройство резинового покрытия на стадионе и дет. площадках\Детская площадка Центральная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643446"/>
            <a:ext cx="2952739" cy="2071702"/>
          </a:xfrm>
          <a:prstGeom prst="rect">
            <a:avLst/>
          </a:prstGeom>
          <a:noFill/>
        </p:spPr>
      </p:pic>
      <p:pic>
        <p:nvPicPr>
          <p:cNvPr id="9218" name="Picture 2" descr="Z:\Glava\Отчет главы за 2019 год\Фото Устройство резинового покрытия на стадионе и дет. площадках\Детская площадка ул. Новая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4643446"/>
            <a:ext cx="2357454" cy="20478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10673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1600" y="476672"/>
            <a:ext cx="7128792" cy="830997"/>
          </a:xfrm>
          <a:prstGeom prst="rect">
            <a:avLst/>
          </a:prstGeom>
          <a:solidFill>
            <a:srgbClr val="06D2E8">
              <a:alpha val="17000"/>
            </a:srgbClr>
          </a:solidFill>
          <a:ln w="47625" cmpd="dbl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solidFill>
                  <a:srgbClr val="0000FF"/>
                </a:solidFill>
                <a:latin typeface="Arial" panose="020B0604020202020204" pitchFamily="34" charset="0"/>
              </a:rPr>
              <a:t>Муниципальная программа "Безопасность </a:t>
            </a:r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</a:rPr>
              <a:t>Федоровского </a:t>
            </a:r>
            <a:r>
              <a:rPr lang="ru-RU" sz="1600" dirty="0">
                <a:solidFill>
                  <a:srgbClr val="0000FF"/>
                </a:solidFill>
                <a:latin typeface="Arial" panose="020B0604020202020204" pitchFamily="34" charset="0"/>
              </a:rPr>
              <a:t>городского поселения Тосненского района Ленинградской </a:t>
            </a:r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</a:rPr>
              <a:t>области"</a:t>
            </a:r>
            <a:endParaRPr lang="ru-RU" sz="16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</a:rPr>
              <a:t>2 </a:t>
            </a:r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</a:rPr>
              <a:t>161,0 </a:t>
            </a:r>
            <a:r>
              <a:rPr lang="ru-RU" sz="1600" dirty="0" smtClean="0">
                <a:solidFill>
                  <a:srgbClr val="0000FF"/>
                </a:solidFill>
                <a:latin typeface="Arial" panose="020B0604020202020204" pitchFamily="34" charset="0"/>
              </a:rPr>
              <a:t>тыс</a:t>
            </a:r>
            <a:r>
              <a:rPr lang="ru-RU" sz="1600" dirty="0">
                <a:solidFill>
                  <a:srgbClr val="0000FF"/>
                </a:solidFill>
                <a:latin typeface="Arial" panose="020B0604020202020204" pitchFamily="34" charset="0"/>
              </a:rPr>
              <a:t>.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285860"/>
            <a:ext cx="7128792" cy="3985706"/>
          </a:xfrm>
          <a:prstGeom prst="rect">
            <a:avLst/>
          </a:prstGeom>
          <a:solidFill>
            <a:srgbClr val="06D2E8">
              <a:alpha val="15000"/>
            </a:srgbClr>
          </a:solidFill>
          <a:ln w="38100" cmpd="dbl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500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500" b="1" u="sng" dirty="0" smtClean="0">
                <a:solidFill>
                  <a:srgbClr val="0000FF"/>
                </a:solidFill>
              </a:rPr>
              <a:t>Средства направлены на:</a:t>
            </a:r>
          </a:p>
          <a:p>
            <a:pPr algn="just"/>
            <a:endParaRPr lang="ru-RU" sz="1500" b="1" u="sng" dirty="0" smtClean="0">
              <a:solidFill>
                <a:srgbClr val="008080"/>
              </a:solidFill>
            </a:endParaRPr>
          </a:p>
          <a:p>
            <a:pPr algn="just"/>
            <a:r>
              <a:rPr lang="ru-RU" sz="1500" b="1" i="1" dirty="0">
                <a:solidFill>
                  <a:srgbClr val="003399"/>
                </a:solidFill>
              </a:rPr>
              <a:t>- </a:t>
            </a:r>
            <a:r>
              <a:rPr lang="ru-RU" sz="1600" b="1" i="1" dirty="0" smtClean="0">
                <a:solidFill>
                  <a:srgbClr val="0000FF"/>
                </a:solidFill>
              </a:rPr>
              <a:t>Обслуживание системы </a:t>
            </a:r>
            <a:r>
              <a:rPr lang="ru-RU" sz="1600" b="1" i="1" dirty="0" smtClean="0">
                <a:solidFill>
                  <a:srgbClr val="0000FF"/>
                </a:solidFill>
              </a:rPr>
              <a:t>видеонаблюдения, закупка </a:t>
            </a:r>
            <a:r>
              <a:rPr lang="ru-RU" sz="1600" b="1" i="1" dirty="0" smtClean="0">
                <a:solidFill>
                  <a:srgbClr val="0000FF"/>
                </a:solidFill>
              </a:rPr>
              <a:t>и установка </a:t>
            </a:r>
            <a:r>
              <a:rPr lang="ru-RU" sz="1600" b="1" i="1" dirty="0" smtClean="0">
                <a:solidFill>
                  <a:srgbClr val="0000FF"/>
                </a:solidFill>
              </a:rPr>
              <a:t>камер для расширение </a:t>
            </a:r>
            <a:r>
              <a:rPr lang="ru-RU" sz="1600" b="1" i="1" dirty="0" smtClean="0">
                <a:solidFill>
                  <a:srgbClr val="0000FF"/>
                </a:solidFill>
              </a:rPr>
              <a:t>комплекса видеонаблюдения </a:t>
            </a:r>
            <a:r>
              <a:rPr lang="ru-RU" sz="1600" b="1" i="1" dirty="0" smtClean="0">
                <a:solidFill>
                  <a:srgbClr val="0000FF"/>
                </a:solidFill>
              </a:rPr>
              <a:t> </a:t>
            </a:r>
            <a:r>
              <a:rPr lang="ru-RU" sz="1500" b="1" i="1" dirty="0" smtClean="0">
                <a:solidFill>
                  <a:srgbClr val="003399"/>
                </a:solidFill>
              </a:rPr>
              <a:t>- </a:t>
            </a:r>
            <a:r>
              <a:rPr lang="ru-RU" sz="1500" b="1" i="1" u="sng" dirty="0">
                <a:solidFill>
                  <a:srgbClr val="7030A0"/>
                </a:solidFill>
              </a:rPr>
              <a:t>1 </a:t>
            </a:r>
            <a:r>
              <a:rPr lang="ru-RU" sz="1500" b="1" i="1" u="sng" dirty="0" smtClean="0">
                <a:solidFill>
                  <a:srgbClr val="7030A0"/>
                </a:solidFill>
              </a:rPr>
              <a:t>267,6 </a:t>
            </a:r>
            <a:r>
              <a:rPr lang="ru-RU" sz="1500" b="1" i="1" u="sng" dirty="0">
                <a:solidFill>
                  <a:srgbClr val="7030A0"/>
                </a:solidFill>
              </a:rPr>
              <a:t>тыс. руб</a:t>
            </a:r>
            <a:r>
              <a:rPr lang="ru-RU" sz="1500" b="1" i="1" u="sng" dirty="0" smtClean="0">
                <a:solidFill>
                  <a:srgbClr val="7030A0"/>
                </a:solidFill>
              </a:rPr>
              <a:t>.</a:t>
            </a:r>
            <a:endParaRPr lang="ru-RU" sz="1500" b="1" i="1" u="sng" dirty="0">
              <a:solidFill>
                <a:srgbClr val="7030A0"/>
              </a:solidFill>
            </a:endParaRPr>
          </a:p>
          <a:p>
            <a:pPr algn="just"/>
            <a:r>
              <a:rPr lang="ru-RU" sz="1600" b="1" i="1" dirty="0">
                <a:solidFill>
                  <a:srgbClr val="003399"/>
                </a:solidFill>
              </a:rPr>
              <a:t>- на реализацию мероприятий в области пожарной безопасности </a:t>
            </a:r>
            <a:r>
              <a:rPr lang="ru-RU" sz="1600" b="1" i="1" dirty="0" smtClean="0">
                <a:solidFill>
                  <a:srgbClr val="003399"/>
                </a:solidFill>
              </a:rPr>
              <a:t>(обслуживание </a:t>
            </a:r>
            <a:r>
              <a:rPr lang="ru-RU" sz="1600" b="1" i="1" dirty="0">
                <a:solidFill>
                  <a:srgbClr val="003399"/>
                </a:solidFill>
              </a:rPr>
              <a:t>пожарных гидрантов</a:t>
            </a:r>
            <a:r>
              <a:rPr lang="ru-RU" sz="1600" b="1" i="1" dirty="0" smtClean="0">
                <a:solidFill>
                  <a:srgbClr val="003399"/>
                </a:solidFill>
              </a:rPr>
              <a:t>,</a:t>
            </a:r>
            <a:r>
              <a:rPr lang="ru-RU" sz="1600" b="1" i="1" dirty="0" smtClean="0"/>
              <a:t> </a:t>
            </a:r>
            <a:r>
              <a:rPr lang="ru-RU" sz="1600" b="1" i="1" dirty="0" smtClean="0">
                <a:solidFill>
                  <a:srgbClr val="003399"/>
                </a:solidFill>
              </a:rPr>
              <a:t>техническое </a:t>
            </a:r>
            <a:r>
              <a:rPr lang="ru-RU" sz="1600" b="1" i="1" dirty="0" smtClean="0">
                <a:solidFill>
                  <a:srgbClr val="003399"/>
                </a:solidFill>
              </a:rPr>
              <a:t>обслуживание пожарной машины</a:t>
            </a:r>
            <a:r>
              <a:rPr lang="ru-RU" sz="1600" b="1" i="1" dirty="0" smtClean="0">
                <a:solidFill>
                  <a:srgbClr val="003399"/>
                </a:solidFill>
              </a:rPr>
              <a:t> ) </a:t>
            </a:r>
            <a:r>
              <a:rPr lang="ru-RU" sz="1600" b="1" i="1" dirty="0">
                <a:solidFill>
                  <a:srgbClr val="003399"/>
                </a:solidFill>
              </a:rPr>
              <a:t>– </a:t>
            </a:r>
            <a:r>
              <a:rPr lang="ru-RU" sz="1600" b="1" i="1" u="sng" dirty="0" smtClean="0">
                <a:solidFill>
                  <a:srgbClr val="7030A0"/>
                </a:solidFill>
              </a:rPr>
              <a:t>472,4 </a:t>
            </a:r>
            <a:r>
              <a:rPr lang="ru-RU" sz="1600" b="1" i="1" u="sng" dirty="0">
                <a:solidFill>
                  <a:srgbClr val="7030A0"/>
                </a:solidFill>
              </a:rPr>
              <a:t>тыс</a:t>
            </a:r>
            <a:r>
              <a:rPr lang="ru-RU" sz="1600" b="1" i="1" u="sng" dirty="0" smtClean="0">
                <a:solidFill>
                  <a:srgbClr val="7030A0"/>
                </a:solidFill>
              </a:rPr>
              <a:t>. руб</a:t>
            </a:r>
            <a:r>
              <a:rPr lang="ru-RU" sz="1600" b="1" i="1" u="sng" dirty="0" smtClean="0">
                <a:solidFill>
                  <a:srgbClr val="003399"/>
                </a:solidFill>
              </a:rPr>
              <a:t>.</a:t>
            </a:r>
            <a:endParaRPr lang="ru-RU" sz="1600" b="1" i="1" u="sng" dirty="0">
              <a:solidFill>
                <a:srgbClr val="003399"/>
              </a:solidFill>
            </a:endParaRPr>
          </a:p>
          <a:p>
            <a:pPr algn="just"/>
            <a:r>
              <a:rPr lang="ru-RU" sz="1600" b="1" i="1" dirty="0">
                <a:solidFill>
                  <a:srgbClr val="003399"/>
                </a:solidFill>
              </a:rPr>
              <a:t>- на реализацию мероприятий по </a:t>
            </a:r>
            <a:r>
              <a:rPr lang="ru-RU" sz="1600" b="1" i="1" dirty="0" smtClean="0">
                <a:solidFill>
                  <a:srgbClr val="003399"/>
                </a:solidFill>
              </a:rPr>
              <a:t>обслуживанию </a:t>
            </a:r>
            <a:r>
              <a:rPr lang="ru-RU" sz="1600" b="1" i="1" dirty="0">
                <a:solidFill>
                  <a:srgbClr val="003399"/>
                </a:solidFill>
              </a:rPr>
              <a:t>и эксплуатации системы оповещения населения </a:t>
            </a:r>
            <a:r>
              <a:rPr lang="ru-RU" sz="1600" b="1" i="1" u="sng" dirty="0">
                <a:solidFill>
                  <a:srgbClr val="003399"/>
                </a:solidFill>
              </a:rPr>
              <a:t>- </a:t>
            </a:r>
            <a:r>
              <a:rPr lang="ru-RU" sz="1600" b="1" i="1" u="sng" dirty="0" smtClean="0">
                <a:solidFill>
                  <a:srgbClr val="7030A0"/>
                </a:solidFill>
              </a:rPr>
              <a:t>235,0 </a:t>
            </a:r>
            <a:r>
              <a:rPr lang="ru-RU" sz="1600" b="1" i="1" u="sng" dirty="0">
                <a:solidFill>
                  <a:srgbClr val="7030A0"/>
                </a:solidFill>
              </a:rPr>
              <a:t>тыс</a:t>
            </a:r>
            <a:r>
              <a:rPr lang="ru-RU" sz="1600" b="1" i="1" u="sng" dirty="0" smtClean="0">
                <a:solidFill>
                  <a:srgbClr val="7030A0"/>
                </a:solidFill>
              </a:rPr>
              <a:t>. руб.</a:t>
            </a:r>
            <a:endParaRPr lang="ru-RU" sz="1600" b="1" i="1" u="sng" dirty="0">
              <a:solidFill>
                <a:srgbClr val="7030A0"/>
              </a:solidFill>
            </a:endParaRPr>
          </a:p>
          <a:p>
            <a:pPr algn="just">
              <a:buFontTx/>
              <a:buChar char="-"/>
            </a:pPr>
            <a:r>
              <a:rPr lang="ru-RU" sz="1600" b="1" i="1" dirty="0" smtClean="0">
                <a:solidFill>
                  <a:srgbClr val="003399"/>
                </a:solidFill>
              </a:rPr>
              <a:t>организация </a:t>
            </a:r>
            <a:r>
              <a:rPr lang="ru-RU" sz="1600" b="1" i="1" dirty="0">
                <a:solidFill>
                  <a:srgbClr val="003399"/>
                </a:solidFill>
              </a:rPr>
              <a:t>деятельности добровольной народной дружины –</a:t>
            </a:r>
            <a:r>
              <a:rPr lang="ru-RU" sz="1600" b="1" i="1" dirty="0">
                <a:solidFill>
                  <a:srgbClr val="7030A0"/>
                </a:solidFill>
              </a:rPr>
              <a:t> </a:t>
            </a:r>
            <a:r>
              <a:rPr lang="ru-RU" sz="1600" b="1" i="1" u="sng" dirty="0" smtClean="0">
                <a:solidFill>
                  <a:srgbClr val="7030A0"/>
                </a:solidFill>
              </a:rPr>
              <a:t>130,5 </a:t>
            </a:r>
            <a:r>
              <a:rPr lang="ru-RU" sz="1600" b="1" i="1" u="sng" dirty="0">
                <a:solidFill>
                  <a:srgbClr val="7030A0"/>
                </a:solidFill>
              </a:rPr>
              <a:t>тыс. руб</a:t>
            </a:r>
            <a:r>
              <a:rPr lang="ru-RU" sz="1600" b="1" i="1" u="sng" dirty="0" smtClean="0">
                <a:solidFill>
                  <a:srgbClr val="7030A0"/>
                </a:solidFill>
              </a:rPr>
              <a:t>.</a:t>
            </a:r>
          </a:p>
          <a:p>
            <a:pPr algn="just">
              <a:buFontTx/>
              <a:buChar char="-"/>
            </a:pPr>
            <a:r>
              <a:rPr lang="ru-RU" sz="1600" b="1" i="1" dirty="0" smtClean="0">
                <a:solidFill>
                  <a:srgbClr val="0000FF"/>
                </a:solidFill>
              </a:rPr>
              <a:t> Создание </a:t>
            </a:r>
            <a:r>
              <a:rPr lang="ru-RU" sz="1600" b="1" i="1" dirty="0" smtClean="0">
                <a:solidFill>
                  <a:srgbClr val="0000FF"/>
                </a:solidFill>
              </a:rPr>
              <a:t>резервов (запасов) материальных ресурсов для ликвидации </a:t>
            </a:r>
            <a:r>
              <a:rPr lang="ru-RU" sz="1600" b="1" i="1" dirty="0" smtClean="0">
                <a:solidFill>
                  <a:srgbClr val="0000FF"/>
                </a:solidFill>
              </a:rPr>
              <a:t>ЧС – </a:t>
            </a:r>
            <a:r>
              <a:rPr lang="ru-RU" sz="1600" b="1" i="1" u="sng" dirty="0" smtClean="0">
                <a:solidFill>
                  <a:srgbClr val="7030A0"/>
                </a:solidFill>
              </a:rPr>
              <a:t>50,0 тыс. руб.</a:t>
            </a:r>
          </a:p>
          <a:p>
            <a:pPr algn="just">
              <a:buFontTx/>
              <a:buChar char="-"/>
            </a:pPr>
            <a:r>
              <a:rPr lang="ru-RU" sz="1600" b="1" i="1" dirty="0" smtClean="0">
                <a:solidFill>
                  <a:srgbClr val="0000FF"/>
                </a:solidFill>
              </a:rPr>
              <a:t> </a:t>
            </a:r>
            <a:r>
              <a:rPr lang="ru-RU" sz="1600" b="1" dirty="0" smtClean="0">
                <a:solidFill>
                  <a:srgbClr val="0000FF"/>
                </a:solidFill>
              </a:rPr>
              <a:t>Мероприятия по противодействию экстремизму и профилактике терроризма </a:t>
            </a:r>
            <a:r>
              <a:rPr lang="ru-RU" sz="1600" b="1" dirty="0" smtClean="0">
                <a:solidFill>
                  <a:srgbClr val="0000FF"/>
                </a:solidFill>
              </a:rPr>
              <a:t>- </a:t>
            </a:r>
            <a:r>
              <a:rPr lang="ru-RU" sz="1600" b="1" u="sng" dirty="0" smtClean="0">
                <a:solidFill>
                  <a:srgbClr val="7030A0"/>
                </a:solidFill>
              </a:rPr>
              <a:t>5,5 тыс. руб.</a:t>
            </a:r>
            <a:endParaRPr lang="ru-RU" sz="1500" b="1" i="1" u="sng" dirty="0" smtClean="0">
              <a:solidFill>
                <a:srgbClr val="7030A0"/>
              </a:solidFill>
            </a:endParaRPr>
          </a:p>
          <a:p>
            <a:pPr algn="just"/>
            <a:endParaRPr lang="ru-RU" sz="15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200" name="Picture 8" descr="http://getgadget.net/wp-content/uploads/2016/11/videonablude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5397983"/>
            <a:ext cx="2379828" cy="1460017"/>
          </a:xfrm>
          <a:prstGeom prst="rect">
            <a:avLst/>
          </a:prstGeom>
          <a:noFill/>
        </p:spPr>
      </p:pic>
      <p:pic>
        <p:nvPicPr>
          <p:cNvPr id="8202" name="Picture 10" descr="http://bibliopskov.ru/img2015/po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5286388"/>
            <a:ext cx="1643074" cy="1428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5180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ifeinsuranceunited.com/wp-content/uploads/2018/05/Depositphotos_13724581_m-2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2040" y="4850779"/>
            <a:ext cx="2872260" cy="1915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996854" y="2708920"/>
            <a:ext cx="7412031" cy="477054"/>
          </a:xfrm>
          <a:solidFill>
            <a:schemeClr val="lt1">
              <a:alpha val="92000"/>
            </a:schemeClr>
          </a:solidFill>
          <a:ln w="98425" cmpd="tri">
            <a:solidFill>
              <a:srgbClr val="0070C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altLang="ru-RU" sz="25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Доходы – </a:t>
            </a:r>
            <a:r>
              <a:rPr lang="ru-RU" altLang="ru-RU" sz="25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141 849,1 тыс</a:t>
            </a:r>
            <a:r>
              <a:rPr lang="ru-RU" altLang="ru-RU" sz="25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. рублей;</a:t>
            </a:r>
          </a:p>
        </p:txBody>
      </p:sp>
      <p:sp>
        <p:nvSpPr>
          <p:cNvPr id="4100" name="Объект 2"/>
          <p:cNvSpPr txBox="1">
            <a:spLocks/>
          </p:cNvSpPr>
          <p:nvPr/>
        </p:nvSpPr>
        <p:spPr bwMode="auto">
          <a:xfrm>
            <a:off x="996856" y="3501008"/>
            <a:ext cx="7416824" cy="477054"/>
          </a:xfrm>
          <a:prstGeom prst="rect">
            <a:avLst/>
          </a:prstGeom>
          <a:solidFill>
            <a:schemeClr val="lt1">
              <a:alpha val="70000"/>
            </a:schemeClr>
          </a:solidFill>
          <a:ln w="98425" cmpd="tri">
            <a:solidFill>
              <a:srgbClr val="0070C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eaLnBrk="0" hangingPunct="0">
              <a:buFont typeface="Arial" pitchFamily="34" charset="0"/>
              <a:buNone/>
              <a:defRPr sz="2500" b="1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ru-RU" altLang="ru-RU" dirty="0"/>
              <a:t>Расходы – </a:t>
            </a:r>
            <a:r>
              <a:rPr lang="ru-RU" altLang="ru-RU" dirty="0" smtClean="0"/>
              <a:t>127 667,5 тыс</a:t>
            </a:r>
            <a:r>
              <a:rPr lang="ru-RU" altLang="ru-RU" dirty="0"/>
              <a:t>. рублей;</a:t>
            </a:r>
          </a:p>
        </p:txBody>
      </p:sp>
      <p:sp>
        <p:nvSpPr>
          <p:cNvPr id="4101" name="Объект 2"/>
          <p:cNvSpPr txBox="1">
            <a:spLocks/>
          </p:cNvSpPr>
          <p:nvPr/>
        </p:nvSpPr>
        <p:spPr bwMode="auto">
          <a:xfrm>
            <a:off x="1052155" y="4250978"/>
            <a:ext cx="7412031" cy="477054"/>
          </a:xfrm>
          <a:prstGeom prst="rect">
            <a:avLst/>
          </a:prstGeom>
          <a:solidFill>
            <a:schemeClr val="lt1">
              <a:alpha val="83000"/>
            </a:schemeClr>
          </a:solidFill>
          <a:ln w="98425" cmpd="tri">
            <a:solidFill>
              <a:srgbClr val="0070C0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indent="0" algn="ctr" eaLnBrk="0" hangingPunct="0">
              <a:buFont typeface="Arial" pitchFamily="34" charset="0"/>
              <a:buNone/>
              <a:defRPr sz="2500" b="1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latin typeface="+mn-lt"/>
                <a:cs typeface="+mn-cs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latin typeface="+mn-lt"/>
                <a:cs typeface="+mn-cs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latin typeface="+mn-lt"/>
                <a:cs typeface="+mn-cs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latin typeface="+mn-lt"/>
                <a:cs typeface="+mn-cs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  <a:cs typeface="+mn-cs"/>
              </a:defRPr>
            </a:lvl9pPr>
          </a:lstStyle>
          <a:p>
            <a:r>
              <a:rPr lang="ru-RU" altLang="ru-RU" dirty="0" err="1" smtClean="0"/>
              <a:t>Профицит</a:t>
            </a:r>
            <a:r>
              <a:rPr lang="ru-RU" altLang="ru-RU" dirty="0" smtClean="0"/>
              <a:t> </a:t>
            </a:r>
            <a:r>
              <a:rPr lang="ru-RU" altLang="ru-RU" dirty="0"/>
              <a:t>бюджета – </a:t>
            </a:r>
            <a:r>
              <a:rPr lang="ru-RU" altLang="ru-RU" dirty="0" smtClean="0"/>
              <a:t>14 181,6 тыс</a:t>
            </a:r>
            <a:r>
              <a:rPr lang="ru-RU" altLang="ru-RU" dirty="0"/>
              <a:t>. рублей.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620688"/>
            <a:ext cx="6840760" cy="1938992"/>
          </a:xfrm>
          <a:prstGeom prst="rect">
            <a:avLst/>
          </a:prstGeom>
          <a:solidFill>
            <a:schemeClr val="lt1">
              <a:alpha val="54000"/>
            </a:schemeClr>
          </a:solidFill>
          <a:ln w="98425" cmpd="tri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40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Исполнение бюджета </a:t>
            </a:r>
            <a:r>
              <a:rPr lang="ru-RU" altLang="ru-RU" sz="40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Федоровского </a:t>
            </a:r>
            <a:r>
              <a:rPr lang="ru-RU" altLang="ru-RU" sz="40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городского поселения за </a:t>
            </a:r>
            <a:r>
              <a:rPr lang="ru-RU" altLang="ru-RU" sz="40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2019 </a:t>
            </a:r>
            <a:r>
              <a:rPr lang="ru-RU" altLang="ru-RU" sz="40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год:</a:t>
            </a:r>
            <a:endParaRPr lang="ru-RU" sz="4000" dirty="0">
              <a:solidFill>
                <a:schemeClr val="accent5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5559" y="44624"/>
            <a:ext cx="8784976" cy="17081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endParaRPr lang="ru-RU" sz="15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rgbClr val="003399"/>
                </a:solidFill>
              </a:rPr>
              <a:t>Муниципальная программа «Обеспечение доступным жильем граждан Федоровского городского </a:t>
            </a:r>
            <a:r>
              <a:rPr lang="ru-RU" b="1" dirty="0">
                <a:solidFill>
                  <a:srgbClr val="003399"/>
                </a:solidFill>
              </a:rPr>
              <a:t>поселения Тосненского района Ленинградской </a:t>
            </a:r>
            <a:r>
              <a:rPr lang="ru-RU" b="1" dirty="0" smtClean="0">
                <a:solidFill>
                  <a:srgbClr val="003399"/>
                </a:solidFill>
              </a:rPr>
              <a:t>области</a:t>
            </a:r>
            <a:endParaRPr lang="ru-RU" b="1" dirty="0" smtClean="0">
              <a:solidFill>
                <a:srgbClr val="003399"/>
              </a:solidFill>
            </a:endParaRPr>
          </a:p>
          <a:p>
            <a:pPr algn="ctr"/>
            <a:r>
              <a:rPr lang="ru-RU" b="1" dirty="0" smtClean="0">
                <a:solidFill>
                  <a:srgbClr val="003399"/>
                </a:solidFill>
              </a:rPr>
              <a:t>2 053,8 </a:t>
            </a:r>
            <a:r>
              <a:rPr lang="ru-RU" b="1" dirty="0" smtClean="0">
                <a:solidFill>
                  <a:srgbClr val="003399"/>
                </a:solidFill>
              </a:rPr>
              <a:t>тыс. </a:t>
            </a:r>
            <a:r>
              <a:rPr lang="ru-RU" b="1" dirty="0" smtClean="0">
                <a:solidFill>
                  <a:srgbClr val="003399"/>
                </a:solidFill>
              </a:rPr>
              <a:t>рублей</a:t>
            </a:r>
            <a:endParaRPr lang="ru-RU" b="1" dirty="0" smtClean="0">
              <a:solidFill>
                <a:srgbClr val="003399"/>
              </a:solidFill>
            </a:endParaRPr>
          </a:p>
          <a:p>
            <a:pPr algn="ctr"/>
            <a:endParaRPr lang="ru-RU" b="1" dirty="0" smtClean="0">
              <a:solidFill>
                <a:srgbClr val="003399"/>
              </a:solidFill>
            </a:endParaRPr>
          </a:p>
          <a:p>
            <a:pPr algn="ctr"/>
            <a:r>
              <a:rPr lang="ru-RU" b="1" dirty="0" smtClean="0">
                <a:solidFill>
                  <a:srgbClr val="003399"/>
                </a:solidFill>
              </a:rPr>
              <a:t>Расходы направлены:</a:t>
            </a:r>
            <a:endParaRPr lang="ru-RU" b="1" dirty="0" smtClean="0">
              <a:solidFill>
                <a:srgbClr val="0033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1928802"/>
            <a:ext cx="6768753" cy="646331"/>
          </a:xfrm>
          <a:prstGeom prst="rect">
            <a:avLst/>
          </a:prstGeom>
          <a:solidFill>
            <a:srgbClr val="EDFBFD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3399"/>
                </a:solidFill>
              </a:rPr>
              <a:t>- 2 053,8 </a:t>
            </a:r>
            <a:r>
              <a:rPr lang="ru-RU" b="1" dirty="0" err="1" smtClean="0">
                <a:solidFill>
                  <a:srgbClr val="003399"/>
                </a:solidFill>
              </a:rPr>
              <a:t>тыс</a:t>
            </a:r>
            <a:r>
              <a:rPr lang="ru-RU" b="1" dirty="0" smtClean="0">
                <a:solidFill>
                  <a:srgbClr val="003399"/>
                </a:solidFill>
              </a:rPr>
              <a:t> </a:t>
            </a:r>
            <a:r>
              <a:rPr lang="ru-RU" b="1" dirty="0" smtClean="0">
                <a:solidFill>
                  <a:srgbClr val="003399"/>
                </a:solidFill>
              </a:rPr>
              <a:t>.</a:t>
            </a:r>
            <a:r>
              <a:rPr lang="ru-RU" b="1" dirty="0">
                <a:solidFill>
                  <a:srgbClr val="003399"/>
                </a:solidFill>
              </a:rPr>
              <a:t>руб. </a:t>
            </a:r>
            <a:r>
              <a:rPr lang="ru-RU" dirty="0">
                <a:solidFill>
                  <a:srgbClr val="003399"/>
                </a:solidFill>
              </a:rPr>
              <a:t>- приобретение жилых помещений для предоставления гражданам по договору социального найма</a:t>
            </a:r>
            <a:r>
              <a:rPr lang="ru-RU" dirty="0" smtClean="0">
                <a:solidFill>
                  <a:srgbClr val="003399"/>
                </a:solidFill>
              </a:rPr>
              <a:t>.</a:t>
            </a:r>
            <a:endParaRPr lang="ru-RU" dirty="0" smtClean="0">
              <a:solidFill>
                <a:srgbClr val="99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www.prizyv.ru/wp-content/uploads/2020/04/87989ee893d0e726b35206ccf9b0811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928934"/>
            <a:ext cx="5572164" cy="35480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97322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56380071"/>
              </p:ext>
            </p:extLst>
          </p:nvPr>
        </p:nvGraphicFramePr>
        <p:xfrm>
          <a:off x="539552" y="548680"/>
          <a:ext cx="7992888" cy="12284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92888"/>
              </a:tblGrid>
              <a:tr h="43544">
                <a:tc>
                  <a:txBody>
                    <a:bodyPr/>
                    <a:lstStyle/>
                    <a:p>
                      <a:pPr algn="ctr" fontAlgn="ctr"/>
                      <a:endParaRPr lang="ru-RU" sz="1600" b="1" u="none" strike="noStrike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Муниципальная программа «Борьба с борщевиком Сосновского на территории </a:t>
                      </a:r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Федоровского </a:t>
                      </a:r>
                      <a:r>
                        <a:rPr lang="ru-RU" sz="1600" b="1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городского поселения Тосненского района Ленинградской области»</a:t>
                      </a:r>
                    </a:p>
                    <a:p>
                      <a:pPr algn="ctr" fontAlgn="ctr"/>
                      <a:r>
                        <a:rPr lang="ru-RU" sz="1600" b="1" u="sng" strike="noStrike" dirty="0" smtClean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286,7  </a:t>
                      </a:r>
                      <a:r>
                        <a:rPr lang="ru-RU" sz="1600" b="1" u="sng" strike="noStrike" dirty="0" smtClean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 </a:t>
                      </a:r>
                    </a:p>
                    <a:p>
                      <a:pPr algn="ctr" fontAlgn="ctr"/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27" marR="9227" marT="922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31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53044236"/>
              </p:ext>
            </p:extLst>
          </p:nvPr>
        </p:nvGraphicFramePr>
        <p:xfrm>
          <a:off x="1331640" y="1916832"/>
          <a:ext cx="6696744" cy="2008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96744"/>
              </a:tblGrid>
              <a:tr h="2008980">
                <a:tc>
                  <a:txBody>
                    <a:bodyPr/>
                    <a:lstStyle/>
                    <a:p>
                      <a:pPr marL="0" indent="0" algn="ctr" defTabSz="914400" rtl="0" eaLnBrk="1" fontAlgn="ctr" latinLnBrk="0" hangingPunct="1">
                        <a:buFontTx/>
                        <a:buNone/>
                      </a:pPr>
                      <a:r>
                        <a:rPr lang="ru-RU" sz="1600" b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Ликвидация очагов распространения борщевика химическими </a:t>
                      </a:r>
                      <a:r>
                        <a:rPr lang="ru-RU" sz="1600" b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методами</a:t>
                      </a:r>
                    </a:p>
                    <a:p>
                      <a:pPr marL="0" indent="0" algn="ctr" defTabSz="914400" rtl="0" eaLnBrk="1" fontAlgn="ctr" latinLnBrk="0" hangingPunct="1">
                        <a:buFontTx/>
                        <a:buNone/>
                      </a:pPr>
                      <a:r>
                        <a:rPr lang="ru-RU" sz="1600" b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27 га  </a:t>
                      </a:r>
                      <a:r>
                        <a:rPr lang="ru-RU" sz="1600" b="1" u="sng" strike="noStrike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263,2 </a:t>
                      </a:r>
                      <a:r>
                        <a:rPr lang="ru-RU" sz="1600" b="1" u="sng" strike="noStrike" kern="1200" dirty="0" smtClean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рублей.</a:t>
                      </a:r>
                    </a:p>
                    <a:p>
                      <a:pPr marL="285750" indent="-285750" algn="ctr" defTabSz="914400" rtl="0" eaLnBrk="1" fontAlgn="ctr" latinLnBrk="0" hangingPunct="1">
                        <a:buFontTx/>
                        <a:buChar char="-"/>
                      </a:pPr>
                      <a:endParaRPr lang="ru-RU" sz="1600" b="0" u="none" strike="noStrike" kern="1200" dirty="0" smtClean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 algn="ctr" defTabSz="914400" rtl="0" eaLnBrk="1" fontAlgn="ctr" latinLnBrk="0" hangingPunct="1">
                        <a:buFontTx/>
                        <a:buNone/>
                      </a:pPr>
                      <a:r>
                        <a:rPr lang="ru-RU" sz="1600" b="0" u="none" strike="noStrike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Оценка эффективности проведенных химических мероприятий по уничтожению борщевика Сосновского</a:t>
                      </a:r>
                    </a:p>
                    <a:p>
                      <a:pPr marL="0" indent="0" algn="ctr" defTabSz="914400" rtl="0" eaLnBrk="1" fontAlgn="ctr" latinLnBrk="0" hangingPunct="1">
                        <a:buFontTx/>
                        <a:buNone/>
                      </a:pPr>
                      <a:r>
                        <a:rPr lang="ru-RU" sz="1600" b="1" u="sng" strike="noStrike" kern="1200" dirty="0" smtClean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sng" strike="noStrike" kern="1200" dirty="0" smtClean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23,5 </a:t>
                      </a:r>
                      <a:r>
                        <a:rPr lang="ru-RU" sz="1600" b="1" u="sng" strike="noStrike" kern="1200" dirty="0" smtClean="0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тыс. рублей.</a:t>
                      </a:r>
                    </a:p>
                  </a:txBody>
                  <a:tcPr marL="9525" marR="9525" marT="952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5143504" y="4143380"/>
            <a:ext cx="3357586" cy="2452832"/>
          </a:xfrm>
          <a:prstGeom prst="round2DiagRect">
            <a:avLst/>
          </a:prstGeom>
          <a:blipFill>
            <a:blip r:embed="rId2" cstate="print"/>
            <a:stretch>
              <a:fillRect/>
            </a:stretch>
          </a:blipFill>
          <a:ln>
            <a:solidFill>
              <a:srgbClr val="1C6A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https://avatars.mds.yandex.net/get-zen_doc/1899275/pub_5e53aea2b38ee002b5fc5215_5e53aed7199f2d3291f18a0b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143380"/>
            <a:ext cx="3857615" cy="2571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99544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14414" y="1357298"/>
            <a:ext cx="6985346" cy="3123932"/>
          </a:xfrm>
          <a:prstGeom prst="rect">
            <a:avLst/>
          </a:prstGeom>
          <a:solidFill>
            <a:srgbClr val="00B0F0">
              <a:alpha val="29000"/>
            </a:srgbClr>
          </a:solidFill>
          <a:ln w="69850">
            <a:solidFill>
              <a:srgbClr val="06D2E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99"/>
                </a:solidFill>
                <a:latin typeface="+mj-lt"/>
              </a:rPr>
              <a:t>Непрограммные расходы в 2019 году составили </a:t>
            </a:r>
          </a:p>
          <a:p>
            <a:pPr algn="ctr">
              <a:spcBef>
                <a:spcPts val="600"/>
              </a:spcBef>
            </a:pPr>
            <a:r>
              <a:rPr lang="ru-RU" sz="1600" b="1" dirty="0" smtClean="0">
                <a:solidFill>
                  <a:srgbClr val="002060"/>
                </a:solidFill>
                <a:latin typeface="+mj-lt"/>
              </a:rPr>
              <a:t>39 594,2 тыс. руб., из них:</a:t>
            </a:r>
          </a:p>
          <a:p>
            <a:pPr lvl="0" algn="just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</a:rPr>
              <a:t>решение </a:t>
            </a:r>
            <a:r>
              <a:rPr lang="ru-RU" sz="1600" dirty="0">
                <a:solidFill>
                  <a:srgbClr val="002060"/>
                </a:solidFill>
              </a:rPr>
              <a:t>вопросов в области национальной экономики </a:t>
            </a:r>
            <a:r>
              <a:rPr lang="ru-RU" sz="1600" dirty="0" smtClean="0">
                <a:solidFill>
                  <a:srgbClr val="002060"/>
                </a:solidFill>
              </a:rPr>
              <a:t>– </a:t>
            </a:r>
            <a:r>
              <a:rPr lang="ru-RU" sz="1600" b="1" dirty="0" smtClean="0">
                <a:solidFill>
                  <a:srgbClr val="002060"/>
                </a:solidFill>
              </a:rPr>
              <a:t>41,5 </a:t>
            </a:r>
            <a:r>
              <a:rPr lang="ru-RU" sz="1600" b="1" dirty="0">
                <a:solidFill>
                  <a:srgbClr val="002060"/>
                </a:solidFill>
              </a:rPr>
              <a:t>тыс. руб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r>
              <a:rPr lang="ru-RU" sz="1600" dirty="0" smtClean="0">
                <a:solidFill>
                  <a:srgbClr val="002060"/>
                </a:solidFill>
              </a:rPr>
              <a:t>;</a:t>
            </a:r>
          </a:p>
          <a:p>
            <a:pPr lvl="0" algn="just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</a:rPr>
              <a:t>Мероприятия в области национальной безопасности – </a:t>
            </a:r>
            <a:r>
              <a:rPr lang="ru-RU" sz="1600" b="1" dirty="0" smtClean="0">
                <a:solidFill>
                  <a:srgbClr val="002060"/>
                </a:solidFill>
              </a:rPr>
              <a:t>50,0 тыс. руб.</a:t>
            </a:r>
            <a:r>
              <a:rPr lang="ru-RU" sz="1600" dirty="0" smtClean="0">
                <a:solidFill>
                  <a:srgbClr val="002060"/>
                </a:solidFill>
              </a:rPr>
              <a:t>; </a:t>
            </a:r>
            <a:endParaRPr lang="ru-RU" sz="1600" dirty="0">
              <a:solidFill>
                <a:srgbClr val="002060"/>
              </a:solidFill>
            </a:endParaRPr>
          </a:p>
          <a:p>
            <a:pPr algn="just">
              <a:buFontTx/>
              <a:buChar char="-"/>
            </a:pPr>
            <a:r>
              <a:rPr lang="ru-RU" sz="1600" dirty="0" smtClean="0">
                <a:solidFill>
                  <a:srgbClr val="003399"/>
                </a:solidFill>
              </a:rPr>
              <a:t>Мероприятия в сфере поддержки издательств и периодических средств массовой информации- </a:t>
            </a:r>
            <a:r>
              <a:rPr lang="ru-RU" sz="1600" b="1" dirty="0" smtClean="0">
                <a:solidFill>
                  <a:srgbClr val="002060"/>
                </a:solidFill>
              </a:rPr>
              <a:t>736,4 </a:t>
            </a:r>
            <a:r>
              <a:rPr lang="ru-RU" sz="1600" b="1" dirty="0">
                <a:solidFill>
                  <a:srgbClr val="002060"/>
                </a:solidFill>
              </a:rPr>
              <a:t>тыс.руб.</a:t>
            </a:r>
            <a:r>
              <a:rPr lang="ru-RU" sz="1600" dirty="0">
                <a:solidFill>
                  <a:srgbClr val="002060"/>
                </a:solidFill>
              </a:rPr>
              <a:t>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</a:rPr>
              <a:t>- мероприятия </a:t>
            </a:r>
            <a:r>
              <a:rPr lang="ru-RU" sz="1600" dirty="0">
                <a:solidFill>
                  <a:srgbClr val="002060"/>
                </a:solidFill>
              </a:rPr>
              <a:t>в области коммунального хозяйства </a:t>
            </a:r>
            <a:r>
              <a:rPr lang="ru-RU" sz="1600" dirty="0" smtClean="0">
                <a:solidFill>
                  <a:srgbClr val="002060"/>
                </a:solidFill>
              </a:rPr>
              <a:t>– </a:t>
            </a:r>
            <a:r>
              <a:rPr lang="ru-RU" sz="1600" b="1" dirty="0" smtClean="0">
                <a:solidFill>
                  <a:srgbClr val="002060"/>
                </a:solidFill>
              </a:rPr>
              <a:t>3 151,4 </a:t>
            </a:r>
            <a:r>
              <a:rPr lang="ru-RU" sz="1600" b="1" dirty="0">
                <a:solidFill>
                  <a:srgbClr val="002060"/>
                </a:solidFill>
              </a:rPr>
              <a:t>тыс</a:t>
            </a:r>
            <a:r>
              <a:rPr lang="ru-RU" sz="1600" b="1" dirty="0" smtClean="0">
                <a:solidFill>
                  <a:srgbClr val="002060"/>
                </a:solidFill>
              </a:rPr>
              <a:t>. руб</a:t>
            </a:r>
            <a:r>
              <a:rPr lang="ru-RU" sz="1600" b="1" dirty="0">
                <a:solidFill>
                  <a:srgbClr val="002060"/>
                </a:solidFill>
              </a:rPr>
              <a:t>.</a:t>
            </a:r>
            <a:r>
              <a:rPr lang="ru-RU" sz="1600" dirty="0">
                <a:solidFill>
                  <a:srgbClr val="002060"/>
                </a:solidFill>
              </a:rPr>
              <a:t>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</a:rPr>
              <a:t>мероприятия </a:t>
            </a:r>
            <a:r>
              <a:rPr lang="ru-RU" sz="1600" dirty="0">
                <a:solidFill>
                  <a:srgbClr val="002060"/>
                </a:solidFill>
              </a:rPr>
              <a:t>по </a:t>
            </a:r>
            <a:r>
              <a:rPr lang="ru-RU" sz="1600" dirty="0" smtClean="0">
                <a:solidFill>
                  <a:srgbClr val="002060"/>
                </a:solidFill>
              </a:rPr>
              <a:t>о</a:t>
            </a:r>
            <a:r>
              <a:rPr lang="ru-RU" sz="1600" dirty="0" smtClean="0">
                <a:solidFill>
                  <a:srgbClr val="003399"/>
                </a:solidFill>
              </a:rPr>
              <a:t>беспечению выплат стимулирующего характера работникам муниципальных учреждений культуры </a:t>
            </a:r>
            <a:r>
              <a:rPr lang="ru-RU" sz="1600" dirty="0" smtClean="0">
                <a:solidFill>
                  <a:srgbClr val="002060"/>
                </a:solidFill>
              </a:rPr>
              <a:t>– </a:t>
            </a:r>
            <a:r>
              <a:rPr lang="ru-RU" sz="1600" b="1" dirty="0" smtClean="0">
                <a:solidFill>
                  <a:srgbClr val="002060"/>
                </a:solidFill>
              </a:rPr>
              <a:t>6 368,0 </a:t>
            </a:r>
            <a:r>
              <a:rPr lang="ru-RU" sz="1600" b="1" dirty="0">
                <a:solidFill>
                  <a:srgbClr val="002060"/>
                </a:solidFill>
              </a:rPr>
              <a:t>тыс</a:t>
            </a:r>
            <a:r>
              <a:rPr lang="ru-RU" sz="1600" b="1" dirty="0" smtClean="0">
                <a:solidFill>
                  <a:srgbClr val="002060"/>
                </a:solidFill>
              </a:rPr>
              <a:t>. руб.</a:t>
            </a:r>
            <a:r>
              <a:rPr lang="ru-RU" sz="1600" dirty="0" smtClean="0">
                <a:solidFill>
                  <a:srgbClr val="002060"/>
                </a:solidFill>
              </a:rPr>
              <a:t>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</a:rPr>
              <a:t>Мероприятия в области культуры – </a:t>
            </a:r>
            <a:r>
              <a:rPr lang="ru-RU" sz="1600" b="1" dirty="0" smtClean="0">
                <a:solidFill>
                  <a:srgbClr val="002060"/>
                </a:solidFill>
              </a:rPr>
              <a:t>395,0 тыс. руб</a:t>
            </a:r>
            <a:r>
              <a:rPr lang="ru-RU" sz="1600" dirty="0" smtClean="0">
                <a:solidFill>
                  <a:srgbClr val="002060"/>
                </a:solidFill>
              </a:rPr>
              <a:t>.;</a:t>
            </a:r>
            <a:endParaRPr lang="ru-RU" sz="1600" dirty="0">
              <a:solidFill>
                <a:srgbClr val="00206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- решение </a:t>
            </a:r>
            <a:r>
              <a:rPr lang="ru-RU" sz="1600" dirty="0">
                <a:solidFill>
                  <a:srgbClr val="002060"/>
                </a:solidFill>
              </a:rPr>
              <a:t>общегосударственных вопросов – </a:t>
            </a:r>
            <a:r>
              <a:rPr lang="ru-RU" sz="1600" b="1" dirty="0" smtClean="0">
                <a:solidFill>
                  <a:srgbClr val="002060"/>
                </a:solidFill>
              </a:rPr>
              <a:t>28 711,2 тыс</a:t>
            </a:r>
            <a:r>
              <a:rPr lang="ru-RU" sz="1600" b="1" dirty="0">
                <a:solidFill>
                  <a:srgbClr val="002060"/>
                </a:solidFill>
              </a:rPr>
              <a:t>. руб.;</a:t>
            </a:r>
            <a:endParaRPr lang="ru-RU" sz="1600" dirty="0">
              <a:solidFill>
                <a:srgbClr val="00206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2060"/>
                </a:solidFill>
              </a:rPr>
              <a:t>- мероприятия </a:t>
            </a:r>
            <a:r>
              <a:rPr lang="ru-RU" sz="1600" dirty="0">
                <a:solidFill>
                  <a:srgbClr val="002060"/>
                </a:solidFill>
              </a:rPr>
              <a:t>социальной политики – </a:t>
            </a:r>
            <a:r>
              <a:rPr lang="ru-RU" sz="1600" b="1" dirty="0" smtClean="0">
                <a:solidFill>
                  <a:srgbClr val="002060"/>
                </a:solidFill>
              </a:rPr>
              <a:t>140,7 </a:t>
            </a:r>
            <a:r>
              <a:rPr lang="ru-RU" sz="1600" b="1" dirty="0">
                <a:solidFill>
                  <a:srgbClr val="002060"/>
                </a:solidFill>
              </a:rPr>
              <a:t>тыс. руб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endParaRPr lang="ru-RU" sz="15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-12700"/>
            <a:ext cx="7425213" cy="122712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0000FF"/>
                </a:solidFill>
                <a:latin typeface="Bookman Old Style" panose="02050604050505020204" pitchFamily="18" charset="0"/>
              </a:rPr>
              <a:t>Непрограммные расходы</a:t>
            </a:r>
            <a:endParaRPr lang="ru-RU" sz="3200" b="1" dirty="0">
              <a:solidFill>
                <a:srgbClr val="0000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AutoShape 2" descr="http://proxy.whoisaaronbrown.com/proxy/http:/img-fotki.yandex.ru/get/5605/svetlera.1e1/0_58d33_b152dab7_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://proxy.whoisaaronbrown.com/proxy/http:/img-fotki.yandex.ru/get/5605/svetlera.1e1/0_58d33_b152dab7_L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s://tverlife.ru/wp-content/uploads/2020/06/6d0015138fc36e4216c58d3aad0d77b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4500570"/>
            <a:ext cx="4357718" cy="22681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4210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75656" y="1700808"/>
            <a:ext cx="612068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80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Спасибо за </a:t>
            </a:r>
            <a:endParaRPr lang="ru-RU" altLang="ru-RU" sz="80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8000" b="1" dirty="0">
                <a:solidFill>
                  <a:srgbClr val="0000FF"/>
                </a:solidFill>
                <a:latin typeface="Arial" panose="020B0604020202020204" pitchFamily="34" charset="0"/>
              </a:rPr>
              <a:t>внимание!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1979712" y="6061769"/>
            <a:ext cx="5502673" cy="584775"/>
          </a:xfrm>
          <a:prstGeom prst="rect">
            <a:avLst/>
          </a:prstGeom>
          <a:solidFill>
            <a:schemeClr val="lt1">
              <a:alpha val="69000"/>
            </a:schemeClr>
          </a:solidFill>
          <a:ln w="38100">
            <a:solidFill>
              <a:schemeClr val="tx2">
                <a:lumMod val="75000"/>
              </a:schemeClr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u="sng" dirty="0">
                <a:solidFill>
                  <a:srgbClr val="002060"/>
                </a:solidFill>
              </a:rPr>
              <a:t>Фактическое поступление доходов бюджета  –  </a:t>
            </a:r>
            <a:r>
              <a:rPr lang="ru-RU" altLang="ru-RU" sz="1600" b="1" u="sng" dirty="0" smtClean="0">
                <a:solidFill>
                  <a:srgbClr val="002060"/>
                </a:solidFill>
              </a:rPr>
              <a:t>                     141 849,1 тыс</a:t>
            </a:r>
            <a:r>
              <a:rPr lang="ru-RU" altLang="ru-RU" sz="1600" b="1" u="sng" dirty="0">
                <a:solidFill>
                  <a:srgbClr val="002060"/>
                </a:solidFill>
              </a:rPr>
              <a:t>. рублей </a:t>
            </a:r>
            <a:r>
              <a:rPr lang="ru-RU" altLang="ru-RU" sz="1600" b="1" u="sng" dirty="0" smtClean="0">
                <a:solidFill>
                  <a:srgbClr val="002060"/>
                </a:solidFill>
              </a:rPr>
              <a:t>(101,0%)</a:t>
            </a:r>
            <a:endParaRPr lang="ru-RU" altLang="ru-RU" sz="1600" b="1" u="sng" dirty="0">
              <a:solidFill>
                <a:srgbClr val="002060"/>
              </a:solidFill>
            </a:endParaRP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187574" y="260648"/>
            <a:ext cx="6984776" cy="1815882"/>
          </a:xfrm>
          <a:prstGeom prst="rect">
            <a:avLst/>
          </a:prstGeom>
          <a:solidFill>
            <a:schemeClr val="accent5">
              <a:lumMod val="20000"/>
              <a:lumOff val="80000"/>
              <a:alpha val="66000"/>
            </a:schemeClr>
          </a:solidFill>
          <a:ln w="50800" cmpd="sng">
            <a:solidFill>
              <a:schemeClr val="accent1">
                <a:lumMod val="75000"/>
              </a:schemeClr>
            </a:solidFill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3399"/>
                </a:solidFill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ИСПОЛНЕНИЕ ДОХОДОВ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003399"/>
                </a:solidFill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Бюджета Федоровского </a:t>
            </a:r>
            <a:r>
              <a:rPr lang="ru-RU" altLang="ru-RU" sz="2800" b="1" dirty="0">
                <a:solidFill>
                  <a:srgbClr val="003399"/>
                </a:solidFill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городского поселения Тосненского района Ленинградской области за </a:t>
            </a:r>
            <a:r>
              <a:rPr lang="ru-RU" altLang="ru-RU" sz="2800" b="1" dirty="0" smtClean="0">
                <a:solidFill>
                  <a:srgbClr val="003399"/>
                </a:solidFill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2019 </a:t>
            </a:r>
            <a:r>
              <a:rPr lang="ru-RU" altLang="ru-RU" sz="2800" b="1" dirty="0">
                <a:solidFill>
                  <a:srgbClr val="003399"/>
                </a:solidFill>
                <a:latin typeface="+mj-lt"/>
                <a:ea typeface="Batang" panose="02030600000101010101" pitchFamily="18" charset="-127"/>
                <a:cs typeface="Times New Roman" panose="02020603050405020304" pitchFamily="18" charset="0"/>
              </a:rPr>
              <a:t>год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1356129"/>
              </p:ext>
            </p:extLst>
          </p:nvPr>
        </p:nvGraphicFramePr>
        <p:xfrm>
          <a:off x="971600" y="2069405"/>
          <a:ext cx="7272808" cy="3663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allufa.ru/upload/iblock/fe9/fe9ada03515112241d283e63faeeac0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129808"/>
            <a:ext cx="2591475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646544" cy="1728192"/>
          </a:xfrm>
          <a:solidFill>
            <a:schemeClr val="accent1">
              <a:lumMod val="60000"/>
              <a:lumOff val="40000"/>
              <a:alpha val="7000"/>
            </a:schemeClr>
          </a:solidFill>
          <a:ln w="79375" cmpd="tri">
            <a:solidFill>
              <a:schemeClr val="accent5">
                <a:lumMod val="60000"/>
                <a:lumOff val="40000"/>
              </a:schemeClr>
            </a:solidFill>
          </a:ln>
          <a:effec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ИСПОЛНЕНИЕ НАЛОГОВЫХ ДОХОДОВ 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бюджета Федоровского городского поселения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Тосненского района Ленинградской области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 за 2019 год</a:t>
            </a:r>
            <a:br>
              <a:rPr lang="ru-RU" sz="20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106 586,8 тыс. рублей</a:t>
            </a:r>
            <a:endParaRPr lang="ru-RU" sz="2000" dirty="0">
              <a:solidFill>
                <a:schemeClr val="tx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96512602"/>
              </p:ext>
            </p:extLst>
          </p:nvPr>
        </p:nvGraphicFramePr>
        <p:xfrm>
          <a:off x="395536" y="2060848"/>
          <a:ext cx="8640960" cy="388305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116134"/>
                <a:gridCol w="3524826"/>
              </a:tblGrid>
              <a:tr h="3884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003399"/>
                          </a:solidFill>
                          <a:effectLst/>
                        </a:rPr>
                        <a:t>Налог на доходы физических лиц  </a:t>
                      </a:r>
                      <a:endParaRPr lang="ru-RU" sz="1800" b="1" i="0" u="none" strike="noStrike" dirty="0">
                        <a:solidFill>
                          <a:srgbClr val="003399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26 265,4</a:t>
                      </a:r>
                      <a:endParaRPr lang="ru-RU" sz="1800" b="1" i="0" u="none" strike="noStrike" dirty="0">
                        <a:solidFill>
                          <a:srgbClr val="003399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/>
                </a:tc>
              </a:tr>
              <a:tr h="5426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Земельный налог </a:t>
                      </a:r>
                      <a:endParaRPr lang="ru-RU" sz="1800" b="1" i="0" u="none" strike="noStrike" dirty="0">
                        <a:solidFill>
                          <a:srgbClr val="003399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u="none" strike="noStrike" dirty="0" smtClean="0"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75 121,8</a:t>
                      </a:r>
                      <a:endParaRPr lang="ru-RU" sz="1800" b="1" i="0" u="none" strike="noStrike" dirty="0">
                        <a:solidFill>
                          <a:srgbClr val="003399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/>
                </a:tc>
              </a:tr>
              <a:tr h="8093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Акцизы на нефтепродукты </a:t>
                      </a:r>
                      <a:endParaRPr lang="ru-RU" sz="1800" b="1" i="0" u="none" strike="noStrike" dirty="0">
                        <a:solidFill>
                          <a:srgbClr val="003399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u="none" strike="noStrike" dirty="0" smtClean="0">
                        <a:solidFill>
                          <a:srgbClr val="003399"/>
                        </a:solidFill>
                        <a:effectLst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1 340,8</a:t>
                      </a:r>
                    </a:p>
                    <a:p>
                      <a:pPr algn="ctr" fontAlgn="ctr"/>
                      <a:endParaRPr lang="ru-RU" sz="1800" b="1" i="0" u="none" strike="noStrike" dirty="0">
                        <a:solidFill>
                          <a:srgbClr val="003399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/>
                </a:tc>
              </a:tr>
              <a:tr h="4621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Налог на имущество физических лиц</a:t>
                      </a:r>
                      <a:endParaRPr lang="ru-RU" sz="1800" b="1" i="0" u="none" strike="noStrike" dirty="0">
                        <a:solidFill>
                          <a:srgbClr val="003399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 smtClean="0">
                          <a:solidFill>
                            <a:srgbClr val="003399"/>
                          </a:solidFill>
                          <a:effectLst/>
                        </a:rPr>
                        <a:t>3 838,2</a:t>
                      </a:r>
                      <a:endParaRPr lang="ru-RU" sz="1800" b="1" i="0" u="none" strike="noStrike" dirty="0" smtClean="0">
                        <a:solidFill>
                          <a:srgbClr val="003399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3" marB="0" anchor="ctr"/>
                </a:tc>
              </a:tr>
              <a:tr h="80937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u="none" strike="noStrike" kern="1200" dirty="0" smtClean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kern="12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Единый сельскохозяйственный налог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u="none" strike="noStrike" kern="1200" dirty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kern="12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</a:t>
                      </a:r>
                    </a:p>
                  </a:txBody>
                  <a:tcPr marL="9525" marR="9525" marT="9523" marB="0" anchor="ctr"/>
                </a:tc>
              </a:tr>
              <a:tr h="809375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003399"/>
                          </a:solidFill>
                          <a:latin typeface="+mn-lt"/>
                          <a:ea typeface="+mn-ea"/>
                          <a:cs typeface="+mn-cs"/>
                        </a:rPr>
                        <a:t>Государственная пошлина за совершение нотариальных действий</a:t>
                      </a:r>
                      <a:endParaRPr lang="ru-RU" sz="1800" b="1" u="none" strike="noStrike" kern="1200" dirty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3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kern="12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17,4</a:t>
                      </a:r>
                    </a:p>
                  </a:txBody>
                  <a:tcPr marL="9525" marR="9525" marT="9523" marB="0" anchor="ctr"/>
                </a:tc>
              </a:tr>
            </a:tbl>
          </a:graphicData>
        </a:graphic>
      </p:graphicFrame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7668344" y="1556792"/>
            <a:ext cx="1296143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70C0"/>
                </a:solidFill>
              </a:rPr>
              <a:t>т</a:t>
            </a:r>
            <a:r>
              <a:rPr lang="ru-RU" altLang="ru-RU" sz="1600" b="1" dirty="0" smtClean="0">
                <a:solidFill>
                  <a:srgbClr val="0070C0"/>
                </a:solidFill>
              </a:rPr>
              <a:t>ыс. рублей</a:t>
            </a:r>
            <a:endParaRPr lang="ru-RU" altLang="ru-RU" sz="16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804" y="357166"/>
            <a:ext cx="8668196" cy="1324893"/>
          </a:xfrm>
          <a:solidFill>
            <a:srgbClr val="376092">
              <a:alpha val="50000"/>
            </a:srgbClr>
          </a:solidFill>
          <a:ln w="44450">
            <a:solidFill>
              <a:srgbClr val="00B0F0"/>
            </a:solidFill>
          </a:ln>
          <a:effectLst/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1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ИСПОЛНЕНИЕ НЕНАЛОГОВЫХ ДОХОДОВ </a:t>
            </a:r>
            <a:br>
              <a:rPr lang="ru-RU" sz="21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1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бюджета Федоровского городского поселения </a:t>
            </a:r>
            <a:br>
              <a:rPr lang="ru-RU" sz="21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1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Тосненского района Ленинградской области за 2019 год</a:t>
            </a:r>
            <a:br>
              <a:rPr lang="ru-RU" sz="21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100" b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6 837,6 тыс. рублей</a:t>
            </a:r>
            <a:endParaRPr lang="ru-RU" sz="21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01091225"/>
              </p:ext>
            </p:extLst>
          </p:nvPr>
        </p:nvGraphicFramePr>
        <p:xfrm>
          <a:off x="571472" y="2000240"/>
          <a:ext cx="8382444" cy="4235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50631"/>
                <a:gridCol w="1331813"/>
              </a:tblGrid>
              <a:tr h="37214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Неналоговые доходы                        </a:t>
                      </a:r>
                      <a:endParaRPr lang="ru-RU" sz="1600" b="1" u="none" strike="noStrike" dirty="0" smtClean="0"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8" marR="9528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26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Аренда имущества</a:t>
                      </a:r>
                      <a:endParaRPr lang="ru-RU" sz="16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8" marR="9528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3399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798,5</a:t>
                      </a:r>
                      <a:endParaRPr lang="ru-RU" sz="1600" b="1" i="0" u="none" strike="noStrike" dirty="0">
                        <a:solidFill>
                          <a:srgbClr val="003399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8" marR="9528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1538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Арендная плата за землю</a:t>
                      </a:r>
                      <a:endParaRPr lang="ru-RU" sz="16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8" marR="9528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003399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2 724,6</a:t>
                      </a:r>
                      <a:endParaRPr lang="ru-RU" sz="1600" b="1" i="0" u="none" strike="noStrike" dirty="0">
                        <a:solidFill>
                          <a:srgbClr val="003399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8" marR="9528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4236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Доходы от</a:t>
                      </a:r>
                      <a:r>
                        <a:rPr lang="ru-RU" sz="16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оказания платных услуг и компенсации затрат государства</a:t>
                      </a:r>
                      <a:endParaRPr lang="ru-RU" sz="16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8" marR="9528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003399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319,3</a:t>
                      </a:r>
                      <a:endParaRPr lang="ru-RU" sz="1600" b="1" i="0" u="none" strike="noStrike" dirty="0">
                        <a:solidFill>
                          <a:srgbClr val="003399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8" marR="9528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167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Доходы от продажи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земельных участков</a:t>
                      </a:r>
                      <a:endParaRPr lang="ru-RU" sz="16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8" marR="9528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003399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671,1</a:t>
                      </a:r>
                      <a:endParaRPr lang="ru-RU" sz="1600" b="1" i="0" u="none" strike="noStrike" dirty="0">
                        <a:solidFill>
                          <a:srgbClr val="003399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8" marR="9528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936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Прочие неналоговые</a:t>
                      </a:r>
                      <a:r>
                        <a:rPr lang="ru-RU" sz="1600" b="1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доходы бюджетов поселений</a:t>
                      </a:r>
                      <a:endParaRPr lang="ru-RU" sz="16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8" marR="9528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352,0</a:t>
                      </a:r>
                      <a:endParaRPr lang="ru-RU" sz="1600" b="1" i="0" u="none" strike="noStrike" dirty="0">
                        <a:solidFill>
                          <a:srgbClr val="003399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8" marR="9528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7073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Доходы</a:t>
                      </a:r>
                      <a:r>
                        <a:rPr lang="ru-RU" sz="1600" b="1" i="0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от реализации иного имущества, находящегося в собственности поселений</a:t>
                      </a:r>
                      <a:endParaRPr lang="ru-RU" sz="1600" b="1" i="0" u="none" strike="noStrike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8" marR="9528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003399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1 695,0</a:t>
                      </a:r>
                      <a:endParaRPr lang="ru-RU" sz="1600" b="1" i="0" u="none" strike="noStrike" dirty="0">
                        <a:solidFill>
                          <a:srgbClr val="003399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8" marR="9528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0090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Прочие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tx2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поступления от использования  имущества, находящегося в собственности поселения (наем)</a:t>
                      </a:r>
                      <a:endParaRPr lang="ru-RU" sz="16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8" marR="9528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3399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277,1</a:t>
                      </a:r>
                      <a:endParaRPr lang="ru-RU" sz="1600" b="1" i="0" u="none" strike="noStrike" dirty="0">
                        <a:solidFill>
                          <a:srgbClr val="003399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8" marR="9528" marT="95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AutoShape 2" descr="http://static2.keep4u.ru/2012/08/17/93515e0b098373be8466af8c15112574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47857" y="1416681"/>
            <a:ext cx="1296143" cy="27699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chemeClr val="tx2"/>
                </a:solidFill>
              </a:rPr>
              <a:t>т</a:t>
            </a:r>
            <a:r>
              <a:rPr lang="ru-RU" altLang="ru-RU" sz="1200" b="1" dirty="0" smtClean="0">
                <a:solidFill>
                  <a:schemeClr val="tx2"/>
                </a:solidFill>
              </a:rPr>
              <a:t>ыс. рублей</a:t>
            </a:r>
            <a:endParaRPr lang="ru-RU" altLang="ru-RU" sz="1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3982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340768"/>
            <a:ext cx="7416824" cy="3888432"/>
          </a:xfrm>
          <a:blipFill>
            <a:blip r:embed="rId2" cstate="print"/>
            <a:stretch>
              <a:fillRect/>
            </a:stretch>
          </a:blipFill>
          <a:ln>
            <a:noFill/>
            <a:prstDash val="dashDot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rgbClr val="003399"/>
                </a:solidFill>
                <a:cs typeface="Times New Roman" panose="02020603050405020304" pitchFamily="18" charset="0"/>
              </a:rPr>
              <a:t>Безвозмездные поступления </a:t>
            </a:r>
            <a:br>
              <a:rPr lang="ru-RU" sz="3000" b="1" dirty="0" smtClean="0">
                <a:solidFill>
                  <a:srgbClr val="003399"/>
                </a:solidFill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3399"/>
                </a:solidFill>
                <a:cs typeface="Times New Roman" panose="02020603050405020304" pitchFamily="18" charset="0"/>
              </a:rPr>
              <a:t>из других уровней </a:t>
            </a:r>
            <a:br>
              <a:rPr lang="ru-RU" sz="3000" b="1" dirty="0" smtClean="0">
                <a:solidFill>
                  <a:srgbClr val="003399"/>
                </a:solidFill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3399"/>
                </a:solidFill>
                <a:cs typeface="Times New Roman" panose="02020603050405020304" pitchFamily="18" charset="0"/>
              </a:rPr>
              <a:t>бюджетной системы РФ </a:t>
            </a:r>
            <a:br>
              <a:rPr lang="ru-RU" sz="3000" b="1" dirty="0" smtClean="0">
                <a:solidFill>
                  <a:srgbClr val="003399"/>
                </a:solidFill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3399"/>
                </a:solidFill>
                <a:cs typeface="Times New Roman" panose="02020603050405020304" pitchFamily="18" charset="0"/>
              </a:rPr>
              <a:t>на решение</a:t>
            </a:r>
            <a:br>
              <a:rPr lang="ru-RU" sz="3000" b="1" dirty="0" smtClean="0">
                <a:solidFill>
                  <a:srgbClr val="003399"/>
                </a:solidFill>
                <a:cs typeface="Times New Roman" panose="02020603050405020304" pitchFamily="18" charset="0"/>
              </a:rPr>
            </a:br>
            <a:r>
              <a:rPr lang="ru-RU" sz="3000" b="1" dirty="0" smtClean="0">
                <a:solidFill>
                  <a:srgbClr val="003399"/>
                </a:solidFill>
                <a:cs typeface="Times New Roman" panose="02020603050405020304" pitchFamily="18" charset="0"/>
              </a:rPr>
              <a:t> вопросов местного значения –</a:t>
            </a:r>
            <a:r>
              <a:rPr lang="ru-RU" sz="2800" b="1" dirty="0" smtClean="0">
                <a:solidFill>
                  <a:srgbClr val="003399"/>
                </a:solidFill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003399"/>
                </a:solidFill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rgbClr val="003399"/>
                </a:solidFill>
                <a:cs typeface="Times New Roman" panose="02020603050405020304" pitchFamily="18" charset="0"/>
              </a:rPr>
              <a:t> </a:t>
            </a:r>
            <a:br>
              <a:rPr lang="ru-RU" sz="2600" b="1" dirty="0" smtClean="0">
                <a:solidFill>
                  <a:srgbClr val="003399"/>
                </a:solidFill>
                <a:cs typeface="Times New Roman" panose="02020603050405020304" pitchFamily="18" charset="0"/>
              </a:rPr>
            </a:br>
            <a:r>
              <a:rPr lang="ru-RU" sz="2600" b="1" dirty="0" smtClean="0">
                <a:solidFill>
                  <a:srgbClr val="003399"/>
                </a:solidFill>
                <a:cs typeface="Times New Roman" panose="02020603050405020304" pitchFamily="18" charset="0"/>
              </a:rPr>
              <a:t>28</a:t>
            </a:r>
            <a:r>
              <a:rPr lang="ru-RU" sz="2600" b="1" u="sng" dirty="0" smtClean="0">
                <a:solidFill>
                  <a:srgbClr val="003399"/>
                </a:solidFill>
                <a:cs typeface="Times New Roman" panose="02020603050405020304" pitchFamily="18" charset="0"/>
              </a:rPr>
              <a:t> 424,7 тыс. руб.</a:t>
            </a:r>
            <a:endParaRPr lang="ru-RU" sz="2600" u="sng" dirty="0">
              <a:solidFill>
                <a:srgbClr val="003399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0793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832648" cy="1080120"/>
          </a:xfr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3399"/>
                </a:solidFill>
                <a:cs typeface="Times New Roman" panose="02020603050405020304" pitchFamily="18" charset="0"/>
              </a:rPr>
              <a:t>ИСПОЛНЕНИЕ РАСХОДОВ БЮДЖЕТА </a:t>
            </a:r>
            <a:br>
              <a:rPr lang="ru-RU" sz="2000" b="1" dirty="0" smtClean="0">
                <a:solidFill>
                  <a:srgbClr val="003399"/>
                </a:solidFill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3399"/>
                </a:solidFill>
                <a:cs typeface="Times New Roman" panose="02020603050405020304" pitchFamily="18" charset="0"/>
              </a:rPr>
              <a:t>Федоровского </a:t>
            </a:r>
            <a:r>
              <a:rPr lang="ru-RU" sz="2000" b="1" dirty="0">
                <a:solidFill>
                  <a:srgbClr val="003399"/>
                </a:solidFill>
                <a:cs typeface="Times New Roman" panose="02020603050405020304" pitchFamily="18" charset="0"/>
              </a:rPr>
              <a:t>городского поселения </a:t>
            </a:r>
            <a:r>
              <a:rPr lang="ru-RU" sz="2000" b="1" dirty="0" smtClean="0">
                <a:solidFill>
                  <a:srgbClr val="003399"/>
                </a:solidFill>
                <a:cs typeface="Times New Roman" panose="02020603050405020304" pitchFamily="18" charset="0"/>
              </a:rPr>
              <a:t>Тосненского района Ленинградской области за 2019 год</a:t>
            </a:r>
            <a:endParaRPr lang="ru-RU" sz="2000" b="1" dirty="0">
              <a:solidFill>
                <a:srgbClr val="003399"/>
              </a:solidFill>
              <a:cs typeface="Times New Roman" panose="02020603050405020304" pitchFamily="18" charset="0"/>
            </a:endParaRPr>
          </a:p>
        </p:txBody>
      </p:sp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1928794" y="6000768"/>
            <a:ext cx="5688632" cy="571504"/>
          </a:xfrm>
          <a:prstGeom prst="rect">
            <a:avLst/>
          </a:prstGeom>
          <a:solidFill>
            <a:srgbClr val="00B0F0">
              <a:alpha val="60000"/>
            </a:srgbClr>
          </a:solidFill>
          <a:ln w="28575">
            <a:solidFill>
              <a:schemeClr val="accent1">
                <a:lumMod val="75000"/>
              </a:schemeClr>
            </a:solidFill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auto">
              <a:spcAft>
                <a:spcPts val="0"/>
              </a:spcAft>
            </a:pPr>
            <a:r>
              <a:rPr lang="ru-RU" altLang="ru-RU" sz="2000" b="1" dirty="0">
                <a:solidFill>
                  <a:srgbClr val="003399"/>
                </a:solidFill>
                <a:latin typeface="+mj-lt"/>
                <a:ea typeface="+mj-ea"/>
              </a:rPr>
              <a:t>Общая сумма расходов – </a:t>
            </a:r>
            <a:r>
              <a:rPr lang="ru-RU" altLang="ru-RU" sz="2000" b="1" dirty="0" smtClean="0">
                <a:solidFill>
                  <a:srgbClr val="003399"/>
                </a:solidFill>
                <a:latin typeface="+mj-lt"/>
                <a:ea typeface="+mj-ea"/>
              </a:rPr>
              <a:t>127 667,5 тыс. рублей (93,2%)</a:t>
            </a:r>
            <a:endParaRPr lang="ru-RU" altLang="ru-RU" sz="2000" b="1" dirty="0">
              <a:solidFill>
                <a:srgbClr val="003399"/>
              </a:solidFill>
              <a:latin typeface="+mj-lt"/>
              <a:ea typeface="+mj-ea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3388994537"/>
              </p:ext>
            </p:extLst>
          </p:nvPr>
        </p:nvGraphicFramePr>
        <p:xfrm>
          <a:off x="1857356" y="1571612"/>
          <a:ext cx="5786478" cy="4234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00100" y="285728"/>
            <a:ext cx="7186649" cy="1643074"/>
          </a:xfrm>
          <a:prstGeom prst="rect">
            <a:avLst/>
          </a:prstGeom>
          <a:solidFill>
            <a:srgbClr val="00B0F0">
              <a:alpha val="30000"/>
            </a:srgbClr>
          </a:solidFill>
          <a:ln w="63500" cap="rnd" cmpd="tri">
            <a:solidFill>
              <a:schemeClr val="tx2"/>
            </a:solidFill>
            <a:bevel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</a:rPr>
              <a:t>Расходы бюджета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</a:rPr>
              <a:t>Федоровского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</a:rPr>
              <a:t>городского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</a:rPr>
              <a:t>поселения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</a:rPr>
              <a:t>Тосненского района Ленинградской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</a:rPr>
              <a:t>области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</a:rPr>
              <a:t>за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</a:rPr>
              <a:t>2019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ea typeface="+mj-ea"/>
              </a:rPr>
              <a:t>год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127 667,5 тыс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</a:rPr>
              <a:t>. рублей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ea typeface="+mj-ea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80527" y="2756227"/>
            <a:ext cx="3096344" cy="12241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rgbClr val="3333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500" b="1" dirty="0">
                <a:solidFill>
                  <a:srgbClr val="002060"/>
                </a:solidFill>
              </a:rPr>
              <a:t>Программные расходы</a:t>
            </a:r>
            <a:r>
              <a:rPr lang="ru-RU" sz="2500" dirty="0">
                <a:solidFill>
                  <a:srgbClr val="002060"/>
                </a:solidFill>
              </a:rPr>
              <a:t> </a:t>
            </a:r>
            <a:endParaRPr lang="ru-RU" sz="2500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2754877"/>
            <a:ext cx="3021073" cy="12225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>
            <a:solidFill>
              <a:srgbClr val="3333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500" b="1" dirty="0">
                <a:solidFill>
                  <a:srgbClr val="002060"/>
                </a:solidFill>
              </a:rPr>
              <a:t>Непрограммные расходы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31640" y="5042071"/>
            <a:ext cx="3449308" cy="1253066"/>
          </a:xfrm>
          <a:prstGeom prst="rect">
            <a:avLst/>
          </a:prstGeom>
          <a:solidFill>
            <a:schemeClr val="accent1">
              <a:lumMod val="20000"/>
              <a:lumOff val="80000"/>
              <a:alpha val="23922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88 073,3 тыс</a:t>
            </a:r>
            <a:r>
              <a:rPr lang="ru-RU" sz="2800" b="1" dirty="0">
                <a:solidFill>
                  <a:srgbClr val="002060"/>
                </a:solidFill>
              </a:rPr>
              <a:t>. рублей </a:t>
            </a:r>
            <a:r>
              <a:rPr lang="ru-RU" sz="2800" b="1" dirty="0" smtClean="0">
                <a:solidFill>
                  <a:srgbClr val="002060"/>
                </a:solidFill>
              </a:rPr>
              <a:t>69% </a:t>
            </a:r>
            <a:endParaRPr lang="ru-RU" sz="2800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66742" y="5024137"/>
            <a:ext cx="3384376" cy="1264528"/>
          </a:xfrm>
          <a:prstGeom prst="rect">
            <a:avLst/>
          </a:prstGeom>
          <a:solidFill>
            <a:schemeClr val="accent1">
              <a:lumMod val="20000"/>
              <a:lumOff val="80000"/>
              <a:alpha val="27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002060"/>
                </a:solidFill>
              </a:rPr>
              <a:t>39 594,2 тыс</a:t>
            </a:r>
            <a:r>
              <a:rPr lang="ru-RU" sz="2800" b="1" dirty="0">
                <a:solidFill>
                  <a:srgbClr val="002060"/>
                </a:solidFill>
              </a:rPr>
              <a:t>. рублей </a:t>
            </a:r>
            <a:r>
              <a:rPr lang="ru-RU" sz="2800" b="1" dirty="0" smtClean="0">
                <a:solidFill>
                  <a:srgbClr val="002060"/>
                </a:solidFill>
              </a:rPr>
              <a:t>31 %</a:t>
            </a:r>
            <a:endParaRPr lang="ru-RU" sz="2800" b="1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4" name="Выгнутая вверх стрелка 3"/>
          <p:cNvSpPr/>
          <p:nvPr/>
        </p:nvSpPr>
        <p:spPr>
          <a:xfrm>
            <a:off x="2667780" y="1884859"/>
            <a:ext cx="1216152" cy="731520"/>
          </a:xfrm>
          <a:prstGeom prst="curved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>
            <a:off x="6042237" y="1885603"/>
            <a:ext cx="1216152" cy="731520"/>
          </a:xfrm>
          <a:prstGeom prst="curved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66FF99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2823245" y="4126341"/>
            <a:ext cx="1216152" cy="731520"/>
          </a:xfrm>
          <a:prstGeom prst="curved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>
            <a:off x="6084168" y="4141692"/>
            <a:ext cx="1216152" cy="731520"/>
          </a:xfrm>
          <a:prstGeom prst="curved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0719927"/>
              </p:ext>
            </p:extLst>
          </p:nvPr>
        </p:nvGraphicFramePr>
        <p:xfrm>
          <a:off x="428596" y="669149"/>
          <a:ext cx="8441750" cy="6045999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6858048"/>
                <a:gridCol w="1583702"/>
              </a:tblGrid>
              <a:tr h="42862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</a:t>
                      </a:r>
                      <a:r>
                        <a:rPr lang="ru-RU" sz="1200" b="1" u="none" strike="noStrike" kern="12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муниципальной программы</a:t>
                      </a:r>
                      <a:endParaRPr lang="ru-RU" sz="1200" b="1" u="none" strike="noStrike" kern="1200" dirty="0">
                        <a:solidFill>
                          <a:srgbClr val="003399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35" marR="3735" marT="37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6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u="none" strike="noStrike" kern="12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Фактические</a:t>
                      </a:r>
                    </a:p>
                    <a:p>
                      <a:pPr marL="0" algn="ctr" defTabSz="914400" rtl="0" eaLnBrk="1" fontAlgn="t" latinLnBrk="0" hangingPunct="1"/>
                      <a:r>
                        <a:rPr lang="ru-RU" sz="1200" b="1" u="none" strike="noStrike" kern="1200" dirty="0" smtClean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расходы за 2019,  тыс</a:t>
                      </a:r>
                      <a:r>
                        <a:rPr lang="ru-RU" sz="1200" b="1" u="none" strike="noStrike" kern="1200" dirty="0">
                          <a:solidFill>
                            <a:srgbClr val="0033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рублей</a:t>
                      </a:r>
                    </a:p>
                  </a:txBody>
                  <a:tcPr marL="3735" marR="3735" marT="37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62000"/>
                      </a:srgbClr>
                    </a:solidFill>
                  </a:tcPr>
                </a:tc>
              </a:tr>
              <a:tr h="390621">
                <a:tc>
                  <a:txBody>
                    <a:bodyPr/>
                    <a:lstStyle/>
                    <a:p>
                      <a:pPr marL="3619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Повышение квалификации муниципальных и не муниципальных служащих администрации Федоровского городского поселения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Тосненского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района Ленинградской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области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94,9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42887">
                <a:tc>
                  <a:txBody>
                    <a:bodyPr/>
                    <a:lstStyle/>
                    <a:p>
                      <a:pPr marL="3619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Развитие физической культуры и спорта на территории Федоровского городского поселения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Тосненского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района Ленинградской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области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2 967,1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8362">
                <a:tc>
                  <a:txBody>
                    <a:bodyPr/>
                    <a:lstStyle/>
                    <a:p>
                      <a:pPr marL="3619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Развитие культуры Федоровского городского поселения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Тосненского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района Ленинградской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области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15 033,6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3619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Безопасность на территории Федоровского городского поселения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Тосненского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района Ленинградской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области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2 161,0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3619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Развитие улично-дорожной сети  Федоровского городского поселения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Тосненского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района Ленинградской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области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28 559,6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0621">
                <a:tc>
                  <a:txBody>
                    <a:bodyPr/>
                    <a:lstStyle/>
                    <a:p>
                      <a:pPr marL="3619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Жилищно-коммунальное хозяйство и благоустройство территорий Федоровского городского поселения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Тосненского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района Ленинградской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области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15 462,4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90621">
                <a:tc>
                  <a:txBody>
                    <a:bodyPr/>
                    <a:lstStyle/>
                    <a:p>
                      <a:pPr marL="3619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Борьба с борщевиком Сосновского на территории Федоровского городского поселения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Тосненского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района Ленинградской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области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286,6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26552">
                <a:tc>
                  <a:txBody>
                    <a:bodyPr/>
                    <a:lstStyle/>
                    <a:p>
                      <a:pPr marL="36195" marR="41275" algn="just">
                        <a:spcAft>
                          <a:spcPts val="0"/>
                        </a:spcAft>
                        <a:tabLst>
                          <a:tab pos="400050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Развитие иных форм местного самоуправления на части территорий г.п. Федоровское, являющегося административным центром Федоровского городского поселения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Тосненского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района Ленинградской области»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1 716,8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41976">
                <a:tc>
                  <a:txBody>
                    <a:bodyPr/>
                    <a:lstStyle/>
                    <a:p>
                      <a:pPr marL="3619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Энергосбережение и повышение энергетической эффективности Федоровского городского поселения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Тосненского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района Ленинградской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области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2 436,8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19595">
                <a:tc>
                  <a:txBody>
                    <a:bodyPr/>
                    <a:lstStyle/>
                    <a:p>
                      <a:pPr marL="3619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Формирование комфортной  городской среды на территории Федоровского городского поселения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Тосненского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района Ленинградской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области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15 613,0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52875">
                <a:tc>
                  <a:txBody>
                    <a:bodyPr/>
                    <a:lstStyle/>
                    <a:p>
                      <a:pPr marL="3619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Водоснабжение и водоотведение Федоровского городского поселения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Тосненского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района Ленинградской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области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21,0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3619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Создание условий для экономического развития в Федоровском городском поселении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Тосненского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района Ленинградской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области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638,4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3619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Обеспечение доступным жильем граждан Федоровского городского поселения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Тосненского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района Ленинградской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области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2 053,8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46035">
                <a:tc>
                  <a:txBody>
                    <a:bodyPr/>
                    <a:lstStyle/>
                    <a:p>
                      <a:pPr marL="3619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Развитие части территории Федоровского городского поселения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Тосненского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района Ленинградской области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1 028,3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44624"/>
            <a:ext cx="9036496" cy="692968"/>
          </a:xfrm>
          <a:prstGeom prst="rect">
            <a:avLst/>
          </a:prstGeom>
          <a:noFill/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Муниципальные </a:t>
            </a:r>
            <a:r>
              <a:rPr lang="ru-RU" b="1" dirty="0" smtClean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программы  Федоровского городского поселения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3399"/>
                </a:solidFill>
                <a:latin typeface="+mj-lt"/>
                <a:ea typeface="+mj-ea"/>
                <a:cs typeface="+mj-cs"/>
              </a:rPr>
              <a:t>Тосненского района Ленинградской области</a:t>
            </a:r>
            <a:endParaRPr lang="ru-RU" b="1" dirty="0">
              <a:solidFill>
                <a:srgbClr val="003399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0012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8368</TotalTime>
  <Words>1758</Words>
  <Application>Microsoft Office PowerPoint</Application>
  <PresentationFormat>Экран (4:3)</PresentationFormat>
  <Paragraphs>226</Paragraphs>
  <Slides>23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ИСПОЛНЕНИЕ НАЛОГОВЫХ ДОХОДОВ  бюджета Федоровского городского поселения Тосненского района Ленинградской области  за 2019 год 106 586,8 тыс. рублей</vt:lpstr>
      <vt:lpstr>ИСПОЛНЕНИЕ НЕНАЛОГОВЫХ ДОХОДОВ  бюджета Федоровского городского поселения  Тосненского района Ленинградской области за 2019 год 6 837,6 тыс. рублей</vt:lpstr>
      <vt:lpstr>Безвозмездные поступления  из других уровней  бюджетной системы РФ  на решение  вопросов местного значения –   28 424,7 тыс. руб.</vt:lpstr>
      <vt:lpstr>ИСПОЛНЕНИЕ РАСХОДОВ БЮДЖЕТА  Федоровского городского поселения Тосненского района Ленинградской области за 2019 год</vt:lpstr>
      <vt:lpstr>Слайд 8</vt:lpstr>
      <vt:lpstr>Слайд 9</vt:lpstr>
      <vt:lpstr>Слайд 10</vt:lpstr>
      <vt:lpstr>Слайд 11</vt:lpstr>
      <vt:lpstr>Слайд 12</vt:lpstr>
      <vt:lpstr>Слайд 13</vt:lpstr>
      <vt:lpstr>На развитие культуры, физической культуры и спорту в Федоровском городском поселении в 2019 году направлено 19,4% расходной части бюджета, что составляет 24 736,6 тыс. рублей </vt:lpstr>
      <vt:lpstr>Муниципальная программа "Развитие культуры в Федоровском городском поселении Тосненского района Ленинградской области"           15 033,6 тыс. рублей  </vt:lpstr>
      <vt:lpstr>Слайд 16</vt:lpstr>
      <vt:lpstr>Слайд 17</vt:lpstr>
      <vt:lpstr>Слайд 18</vt:lpstr>
      <vt:lpstr>Слайд 19</vt:lpstr>
      <vt:lpstr>Слайд 20</vt:lpstr>
      <vt:lpstr>Слайд 21</vt:lpstr>
      <vt:lpstr>Непрограммные расходы</vt:lpstr>
      <vt:lpstr>Слайд 23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kotus</dc:creator>
  <cp:lastModifiedBy>Glavbuh</cp:lastModifiedBy>
  <cp:revision>918</cp:revision>
  <cp:lastPrinted>2018-05-29T07:16:25Z</cp:lastPrinted>
  <dcterms:created xsi:type="dcterms:W3CDTF">2012-12-10T06:12:29Z</dcterms:created>
  <dcterms:modified xsi:type="dcterms:W3CDTF">2020-07-16T08:49:26Z</dcterms:modified>
</cp:coreProperties>
</file>