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98" r:id="rId3"/>
    <p:sldId id="378" r:id="rId4"/>
    <p:sldId id="379" r:id="rId5"/>
    <p:sldId id="380" r:id="rId6"/>
    <p:sldId id="381" r:id="rId7"/>
    <p:sldId id="310" r:id="rId8"/>
    <p:sldId id="355" r:id="rId9"/>
    <p:sldId id="313" r:id="rId10"/>
    <p:sldId id="312" r:id="rId11"/>
    <p:sldId id="382" r:id="rId12"/>
    <p:sldId id="383" r:id="rId13"/>
    <p:sldId id="384" r:id="rId14"/>
    <p:sldId id="385" r:id="rId15"/>
    <p:sldId id="386" r:id="rId16"/>
    <p:sldId id="388" r:id="rId17"/>
    <p:sldId id="389" r:id="rId18"/>
    <p:sldId id="390" r:id="rId19"/>
    <p:sldId id="392" r:id="rId20"/>
    <p:sldId id="393" r:id="rId21"/>
    <p:sldId id="394" r:id="rId22"/>
    <p:sldId id="395" r:id="rId23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008A3E"/>
    <a:srgbClr val="009900"/>
    <a:srgbClr val="4FB808"/>
    <a:srgbClr val="FCF600"/>
    <a:srgbClr val="FA3F1A"/>
    <a:srgbClr val="FFFF00"/>
    <a:srgbClr val="08B408"/>
    <a:srgbClr val="EAB200"/>
    <a:srgbClr val="D600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43" autoAdjust="0"/>
    <p:restoredTop sz="99417" autoAdjust="0"/>
  </p:normalViewPr>
  <p:slideViewPr>
    <p:cSldViewPr>
      <p:cViewPr>
        <p:scale>
          <a:sx n="100" d="100"/>
          <a:sy n="100" d="100"/>
        </p:scale>
        <p:origin x="-5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plotArea>
      <c:layout>
        <c:manualLayout>
          <c:layoutTarget val="inner"/>
          <c:xMode val="edge"/>
          <c:yMode val="edge"/>
          <c:x val="8.6773033885745379E-2"/>
          <c:y val="2.9144037328845802E-2"/>
          <c:w val="0.74116711315498662"/>
          <c:h val="0.9465692648971155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7030A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396848.48400000046</c:v>
                </c:pt>
                <c:pt idx="1">
                  <c:v>129926.62000000002</c:v>
                </c:pt>
                <c:pt idx="2">
                  <c:v>132272.41999999998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rgbClr val="FFC000"/>
            </a:solidFill>
          </c:spPr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339889.08899999986</c:v>
                </c:pt>
                <c:pt idx="1">
                  <c:v>129926.62000000002</c:v>
                </c:pt>
                <c:pt idx="2">
                  <c:v>132272.41999999998</c:v>
                </c:pt>
              </c:numCache>
            </c:numRef>
          </c:val>
        </c:ser>
        <c:axId val="93670400"/>
        <c:axId val="93688576"/>
      </c:barChart>
      <c:catAx>
        <c:axId val="93670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>
                <a:ln>
                  <a:solidFill>
                    <a:srgbClr val="008A3E"/>
                  </a:solidFill>
                </a:ln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688576"/>
        <c:crosses val="autoZero"/>
        <c:auto val="1"/>
        <c:lblAlgn val="ctr"/>
        <c:lblOffset val="100"/>
      </c:catAx>
      <c:valAx>
        <c:axId val="93688576"/>
        <c:scaling>
          <c:orientation val="minMax"/>
        </c:scaling>
        <c:delete val="1"/>
        <c:axPos val="l"/>
        <c:numFmt formatCode="General" sourceLinked="1"/>
        <c:tickLblPos val="none"/>
        <c:crossAx val="93670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39986772247129"/>
          <c:y val="0.52509293964660009"/>
          <c:w val="0.13875204686839926"/>
          <c:h val="0.12500650195058463"/>
        </c:manualLayout>
      </c:layout>
      <c:txPr>
        <a:bodyPr/>
        <a:lstStyle/>
        <a:p>
          <a:pPr>
            <a:defRPr b="1">
              <a:ln>
                <a:solidFill>
                  <a:srgbClr val="008A3E"/>
                </a:solidFill>
              </a:ln>
              <a:solidFill>
                <a:srgbClr val="008A3E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view3D>
      <c:rotX val="60"/>
      <c:perspective val="0"/>
    </c:view3D>
    <c:plotArea>
      <c:layout>
        <c:manualLayout>
          <c:layoutTarget val="inner"/>
          <c:xMode val="edge"/>
          <c:yMode val="edge"/>
          <c:x val="4.9343141281957457E-2"/>
          <c:y val="3.1123992758975021E-2"/>
          <c:w val="0.53971373211335361"/>
          <c:h val="0.865129364711110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 prstMaterial="dkEdge">
              <a:bevelT w="63500" h="25400"/>
              <a:bevelB/>
            </a:sp3d>
          </c:spPr>
          <c:dPt>
            <c:idx val="0"/>
            <c:explosion val="5"/>
            <c:spPr>
              <a:solidFill>
                <a:srgbClr val="FF0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63500" h="25400"/>
                <a:bevelB/>
              </a:sp3d>
            </c:spPr>
          </c:dPt>
          <c:dPt>
            <c:idx val="1"/>
            <c:explosion val="11"/>
            <c:spPr>
              <a:solidFill>
                <a:srgbClr val="008A3E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63500" h="25400"/>
                <a:bevelB/>
              </a:sp3d>
            </c:spPr>
          </c:dPt>
          <c:dPt>
            <c:idx val="2"/>
            <c:explosion val="5"/>
            <c:spPr>
              <a:solidFill>
                <a:srgbClr val="FFFF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 prstMaterial="dkEdge">
                <a:bevelT w="63500" h="25400"/>
                <a:bevelB/>
              </a:sp3d>
            </c:spPr>
          </c:dPt>
          <c:cat>
            <c:strRef>
              <c:f>Лист1!$A$2:$A$4</c:f>
              <c:strCache>
                <c:ptCount val="3"/>
                <c:pt idx="0">
                  <c:v>Безвозмездные поступления</c:v>
                </c:pt>
                <c:pt idx="1">
                  <c:v>Налоговые доходы</c:v>
                </c:pt>
                <c:pt idx="2">
                  <c:v>Неналоговые доходы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213174.28899999999</c:v>
                </c:pt>
                <c:pt idx="1">
                  <c:v>122009.7</c:v>
                </c:pt>
                <c:pt idx="2" formatCode="General">
                  <c:v>4705.1000000000004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6752521891044636"/>
          <c:y val="0.48390170699988316"/>
          <c:w val="0.30011344305270882"/>
          <c:h val="0.35381117784299138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"/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3.0672920400148813E-3"/>
                  <c:y val="-0.1167149728461545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Налог на доходы с физических лиц </a:t>
                    </a:r>
                    <a:r>
                      <a:rPr lang="ru-RU" dirty="0" smtClean="0"/>
                      <a:t>40 317,8 </a:t>
                    </a:r>
                    <a:r>
                      <a:rPr lang="ru-RU" dirty="0"/>
                      <a:t>тыс.руб.
</a:t>
                    </a:r>
                    <a:r>
                      <a:rPr lang="ru-RU" dirty="0" smtClean="0"/>
                      <a:t>31%</a:t>
                    </a:r>
                    <a:endParaRPr lang="ru-RU" dirty="0"/>
                  </a:p>
                </c:rich>
              </c:tx>
              <c:dLblPos val="ctr"/>
              <c:showCatName val="1"/>
              <c:showPercent val="1"/>
            </c:dLbl>
            <c:dLbl>
              <c:idx val="1"/>
              <c:layout>
                <c:manualLayout>
                  <c:x val="-0.14341739806688192"/>
                  <c:y val="-0.21046681087722344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Акцизы 1 </a:t>
                    </a:r>
                    <a:r>
                      <a:rPr lang="ru-RU" dirty="0" smtClean="0"/>
                      <a:t>475,0 </a:t>
                    </a:r>
                    <a:r>
                      <a:rPr lang="ru-RU" dirty="0"/>
                      <a:t>тыс.руб.
1%</a:t>
                    </a:r>
                  </a:p>
                </c:rich>
              </c:tx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3577609734184123"/>
                  <c:y val="-7.51732242169171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налог </a:t>
                    </a:r>
                    <a:r>
                      <a:rPr lang="ru-RU" dirty="0"/>
                      <a:t>на имущество 3 658,0 тыс.руб.
</a:t>
                    </a:r>
                    <a:r>
                      <a:rPr lang="ru-RU" dirty="0" smtClean="0"/>
                      <a:t>2,8%</a:t>
                    </a:r>
                    <a:endParaRPr lang="ru-RU" dirty="0"/>
                  </a:p>
                </c:rich>
              </c:tx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5.2143360882607293E-2"/>
                  <c:y val="0.162686989027363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земельный </a:t>
                    </a:r>
                    <a:r>
                      <a:rPr lang="ru-RU" dirty="0"/>
                      <a:t>налог с физических лиц 28 900,0 тыс.руб.
</a:t>
                    </a:r>
                    <a:r>
                      <a:rPr lang="ru-RU" dirty="0" smtClean="0"/>
                      <a:t>22,2%</a:t>
                    </a:r>
                    <a:endParaRPr lang="ru-RU" dirty="0"/>
                  </a:p>
                </c:rich>
              </c:tx>
              <c:dLblPos val="bestFit"/>
              <c:showCatName val="1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solidFill>
                  <a:srgbClr val="00B05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bg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CatName val="1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Налог на доходы с физических лиц 40 317,8 тыс.руб.</c:v>
                </c:pt>
                <c:pt idx="1">
                  <c:v>Акцизы 1 475,0 тыс.руб.</c:v>
                </c:pt>
                <c:pt idx="2">
                  <c:v>единый сельскохозяйственный налог 2,1 тыс.руб.</c:v>
                </c:pt>
                <c:pt idx="3">
                  <c:v>налог на имущество 3 658,0 тыс.руб.</c:v>
                </c:pt>
                <c:pt idx="4">
                  <c:v>земельный налог с организаций 56 032,0 тыс.руб.</c:v>
                </c:pt>
                <c:pt idx="5">
                  <c:v>государственная пошлина 15,6 тыс.руб.</c:v>
                </c:pt>
                <c:pt idx="6">
                  <c:v>земельный налог с физических лиц 28 900,0 тыс.руб.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40317.800000000003</c:v>
                </c:pt>
                <c:pt idx="1">
                  <c:v>1475</c:v>
                </c:pt>
                <c:pt idx="2">
                  <c:v>2.1</c:v>
                </c:pt>
                <c:pt idx="3">
                  <c:v>3658</c:v>
                </c:pt>
                <c:pt idx="4">
                  <c:v>56032</c:v>
                </c:pt>
                <c:pt idx="5">
                  <c:v>15.6</c:v>
                </c:pt>
                <c:pt idx="6">
                  <c:v>28900</c:v>
                </c:pt>
              </c:numCache>
            </c:numRef>
          </c:val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07497717644909"/>
          <c:y val="3.2292980518504509E-2"/>
          <c:w val="0.33004835211546596"/>
          <c:h val="0.96653803172196506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84436667638857E-2"/>
          <c:y val="1.6206862064542683E-2"/>
          <c:w val="0.43274995139496497"/>
          <c:h val="0.811347560062941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91,5% - 7 556,0 </a:t>
                    </a:r>
                    <a:r>
                      <a:rPr lang="ru-RU" dirty="0" err="1" smtClean="0"/>
                      <a:t>тыс.руб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0,6% - 50,5 тыс.руб.</a:t>
                    </a:r>
                    <a:endParaRPr lang="en-US"/>
                  </a:p>
                </c:rich>
              </c:tx>
              <c:showVal val="1"/>
            </c:dLbl>
            <c:dLbl>
              <c:idx val="2"/>
              <c:layout>
                <c:manualLayout>
                  <c:x val="9.9518324098376715E-2"/>
                  <c:y val="0.10994576297598092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7,9% - 650,0 тыс.руб.</a:t>
                    </a:r>
                    <a:endParaRPr lang="en-US"/>
                  </a:p>
                </c:rich>
              </c:tx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0,0</a:t>
                    </a:r>
                    <a:r>
                      <a:rPr lang="en-US" smtClean="0"/>
                      <a:t>2</a:t>
                    </a:r>
                    <a:r>
                      <a:rPr lang="ru-RU" smtClean="0"/>
                      <a:t>% - 2,0 тыс.руб.</a:t>
                    </a:r>
                    <a:endParaRPr lang="en-US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находящиеся в государственной и муниципальной собственности</c:v>
                </c:pt>
                <c:pt idx="1">
                  <c:v>доходы от оказания платных услуг и компенсации затрат государства</c:v>
                </c:pt>
                <c:pt idx="2">
                  <c:v>доходы от продажи материальных и нематериальных активов</c:v>
                </c:pt>
                <c:pt idx="3">
                  <c:v>шрафы, санкции, возмещение ущерба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7556</c:v>
                </c:pt>
                <c:pt idx="1">
                  <c:v>50.5</c:v>
                </c:pt>
                <c:pt idx="2">
                  <c:v>650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доходы от использования имущества, находящиеся в государственной и муниципальной собственности</c:v>
                </c:pt>
                <c:pt idx="1">
                  <c:v>доходы от оказания платных услуг и компенсации затрат государства</c:v>
                </c:pt>
                <c:pt idx="2">
                  <c:v>доходы от продажи материальных и нематериальных активов</c:v>
                </c:pt>
                <c:pt idx="3">
                  <c:v>шрафы, санкции, возмещение ущерба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3293598716827062"/>
          <c:y val="0"/>
          <c:w val="0.45008870418975466"/>
          <c:h val="0.992585609498439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70"/>
      <c:perspective val="30"/>
    </c:view3D>
    <c:plotArea>
      <c:layout>
        <c:manualLayout>
          <c:layoutTarget val="inner"/>
          <c:xMode val="edge"/>
          <c:yMode val="edge"/>
          <c:x val="4.5833333333333844E-2"/>
          <c:y val="0.13833312102713274"/>
          <c:w val="0.53957884951881063"/>
          <c:h val="0.79944483095060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explosion val="25"/>
          <c:dPt>
            <c:idx val="0"/>
            <c:explosion val="12"/>
            <c:spPr>
              <a:solidFill>
                <a:srgbClr val="33CC33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spPr>
              <a:solidFill>
                <a:srgbClr val="FF99FF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5.3993110236220512E-2"/>
                  <c:y val="-2.3911744079106689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1,2</a:t>
                    </a:r>
                    <a:r>
                      <a:rPr lang="en-US" sz="1400" dirty="0" smtClean="0"/>
                      <a:t>%</a:t>
                    </a:r>
                    <a:r>
                      <a:rPr lang="ru-RU" sz="1400" dirty="0" smtClean="0"/>
                      <a:t>-4 384,0 тыс.руб.</a:t>
                    </a:r>
                    <a:endParaRPr lang="en-US" sz="1400" dirty="0"/>
                  </a:p>
                </c:rich>
              </c:tx>
              <c:showPercent val="1"/>
            </c:dLbl>
            <c:dLbl>
              <c:idx val="2"/>
              <c:layout>
                <c:manualLayout>
                  <c:x val="-6.5588035870516273E-2"/>
                  <c:y val="0.1131515642300914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12,2</a:t>
                    </a:r>
                    <a:r>
                      <a:rPr lang="en-US" sz="1400" dirty="0" smtClean="0"/>
                      <a:t>%</a:t>
                    </a:r>
                    <a:r>
                      <a:rPr lang="ru-RU" sz="1400" dirty="0" smtClean="0"/>
                      <a:t>-43 588,746 тыс.руб.</a:t>
                    </a:r>
                    <a:endParaRPr lang="en-US" sz="1400" dirty="0"/>
                  </a:p>
                </c:rich>
              </c:tx>
              <c:showPercent val="1"/>
            </c:dLbl>
            <c:dLbl>
              <c:idx val="3"/>
              <c:layout>
                <c:manualLayout>
                  <c:x val="3.631889763779548E-4"/>
                  <c:y val="2.831558126871386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0,1</a:t>
                    </a:r>
                    <a:r>
                      <a:rPr lang="en-US" sz="1400" dirty="0" smtClean="0"/>
                      <a:t>%</a:t>
                    </a:r>
                    <a:r>
                      <a:rPr lang="ru-RU" sz="1400" dirty="0" smtClean="0"/>
                      <a:t>-397,454 тыс.руб.</a:t>
                    </a:r>
                    <a:endParaRPr lang="en-US" sz="1400" dirty="0"/>
                  </a:p>
                </c:rich>
              </c:tx>
              <c:showPercent val="1"/>
            </c:dLbl>
            <c:dLbl>
              <c:idx val="4"/>
              <c:layout>
                <c:manualLayout>
                  <c:x val="-1.5763232720909886E-2"/>
                  <c:y val="4.6024193108120781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9,6</a:t>
                    </a:r>
                    <a:r>
                      <a:rPr lang="en-US" sz="1400" dirty="0" smtClean="0"/>
                      <a:t>%</a:t>
                    </a:r>
                    <a:r>
                      <a:rPr lang="ru-RU" sz="1400" dirty="0" smtClean="0"/>
                      <a:t>-34 346,481 тыс.руб.</a:t>
                    </a:r>
                    <a:endParaRPr lang="en-US" sz="1400" dirty="0"/>
                  </a:p>
                </c:rich>
              </c:tx>
              <c:showPercent val="1"/>
            </c:dLbl>
            <c:dLbl>
              <c:idx val="5"/>
              <c:layout>
                <c:manualLayout>
                  <c:x val="4.8507217847769124E-3"/>
                  <c:y val="-1.311684866674038E-2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66,6</a:t>
                    </a:r>
                    <a:r>
                      <a:rPr lang="en-US" sz="1400" dirty="0" smtClean="0"/>
                      <a:t>%</a:t>
                    </a:r>
                    <a:r>
                      <a:rPr lang="ru-RU" sz="1400" dirty="0" smtClean="0"/>
                      <a:t>- 238823,149 тыс.руб.</a:t>
                    </a:r>
                    <a:endParaRPr lang="en-US" sz="1400" dirty="0"/>
                  </a:p>
                </c:rich>
              </c:tx>
              <c:showPercent val="1"/>
            </c:dLbl>
            <c:dLbl>
              <c:idx val="6"/>
              <c:layout>
                <c:manualLayout>
                  <c:x val="3.2680883639545084E-2"/>
                  <c:y val="-3.6068140491645169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9,3%-33 294,084 тыс.руб.</a:t>
                    </a:r>
                    <a:endParaRPr lang="en-US" sz="1400" dirty="0"/>
                  </a:p>
                </c:rich>
              </c:tx>
              <c:showVal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layout>
                <c:manualLayout>
                  <c:x val="5.0541666666666665E-2"/>
                  <c:y val="-2.4957060487669899E-3"/>
                </c:manualLayout>
              </c:layout>
              <c:tx>
                <c:rich>
                  <a:bodyPr/>
                  <a:lstStyle/>
                  <a:p>
                    <a:endParaRPr lang="en-US" sz="1400" dirty="0"/>
                  </a:p>
                </c:rich>
              </c:tx>
              <c:showVal val="1"/>
            </c:dLbl>
            <c:numFmt formatCode="0.0%" sourceLinked="0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Лист1!$A$2:$A$11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Общегосударственные вопросы</c:v>
                </c:pt>
                <c:pt idx="3">
                  <c:v>Межбюджетные трансферты</c:v>
                </c:pt>
                <c:pt idx="4">
                  <c:v>Культура, кинематография</c:v>
                </c:pt>
                <c:pt idx="5">
                  <c:v>Жилищно-коммунальное хозяйство</c:v>
                </c:pt>
                <c:pt idx="6">
                  <c:v>Национальная экономика</c:v>
                </c:pt>
                <c:pt idx="7">
                  <c:v>Средства массовой информации</c:v>
                </c:pt>
                <c:pt idx="8">
                  <c:v>Национальная безопасность и правоохранительная деятельность</c:v>
                </c:pt>
                <c:pt idx="9">
                  <c:v>Физическая культура и спорт</c:v>
                </c:pt>
              </c:strCache>
            </c:strRef>
          </c:cat>
          <c:val>
            <c:numRef>
              <c:f>Лист1!$B$2:$B$11</c:f>
              <c:numCache>
                <c:formatCode>#,##0.00</c:formatCode>
                <c:ptCount val="10"/>
                <c:pt idx="0" formatCode="General">
                  <c:v>246</c:v>
                </c:pt>
                <c:pt idx="1">
                  <c:v>295</c:v>
                </c:pt>
                <c:pt idx="2" formatCode="General">
                  <c:v>43588.745999999999</c:v>
                </c:pt>
                <c:pt idx="3" formatCode="General">
                  <c:v>397.45400000000001</c:v>
                </c:pt>
                <c:pt idx="4" formatCode="General">
                  <c:v>34346.481</c:v>
                </c:pt>
                <c:pt idx="5" formatCode="General">
                  <c:v>238823.149</c:v>
                </c:pt>
                <c:pt idx="6" formatCode="General">
                  <c:v>33294.084000000003</c:v>
                </c:pt>
                <c:pt idx="7" formatCode="General">
                  <c:v>1031.0999999999999</c:v>
                </c:pt>
                <c:pt idx="8" formatCode="General">
                  <c:v>1949.12</c:v>
                </c:pt>
                <c:pt idx="9" formatCode="General">
                  <c:v>4384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txPr>
        <a:bodyPr/>
        <a:lstStyle/>
        <a:p>
          <a:pPr marL="0">
            <a:spcBef>
              <a:spcPts val="0"/>
            </a:spcBef>
            <a:spcAft>
              <a:spcPts val="0"/>
            </a:spcAft>
            <a:defRPr sz="14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3670384951881021"/>
          <c:y val="0"/>
          <c:w val="0.53249781277341623"/>
          <c:h val="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explosion val="25"/>
          <c:dPt>
            <c:idx val="0"/>
            <c:explosion val="18"/>
            <c:spPr>
              <a:solidFill>
                <a:srgbClr val="4FB808"/>
              </a:solidFill>
            </c:spPr>
          </c:dPt>
          <c:dPt>
            <c:idx val="1"/>
            <c:explosion val="0"/>
            <c:spPr>
              <a:solidFill>
                <a:srgbClr val="FCF6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2809125</c:v>
                </c:pt>
                <c:pt idx="1">
                  <c:v>478185.8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600" b="1" cap="all" spc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 cap="all" spc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8028488626421701"/>
          <c:y val="0.56415255905511807"/>
          <c:w val="0.30894422572178482"/>
          <c:h val="0.28419488188977388"/>
        </c:manualLayout>
      </c:layout>
      <c:txPr>
        <a:bodyPr/>
        <a:lstStyle/>
        <a:p>
          <a:pPr>
            <a:defRPr sz="16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0.46875</cdr:x>
      <cdr:y>0.7189</cdr:y>
    </cdr:from>
    <cdr:to>
      <cdr:x>0.60156</cdr:x>
      <cdr:y>0.82636</cdr:y>
    </cdr:to>
    <cdr:sp macro="" textlink="">
      <cdr:nvSpPr>
        <cdr:cNvPr id="3" name="TextBox 43"/>
        <cdr:cNvSpPr txBox="1"/>
      </cdr:nvSpPr>
      <cdr:spPr>
        <a:xfrm xmlns:a="http://schemas.openxmlformats.org/drawingml/2006/main">
          <a:off x="4286248" y="3500462"/>
          <a:ext cx="121444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sz="2800" b="1" cap="all" dirty="0" smtClean="0">
              <a:ln w="9000" cmpd="sng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86,8%</a:t>
          </a:r>
          <a:endParaRPr lang="ru-RU" sz="2800" b="1" cap="all" dirty="0">
            <a:ln w="9000" cmpd="sng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0.26562</cdr:x>
      <cdr:y>0.17606</cdr:y>
    </cdr:from>
    <cdr:to>
      <cdr:x>0.39844</cdr:x>
      <cdr:y>0.28351</cdr:y>
    </cdr:to>
    <cdr:sp macro="" textlink="">
      <cdr:nvSpPr>
        <cdr:cNvPr id="4" name="TextBox 43"/>
        <cdr:cNvSpPr txBox="1"/>
      </cdr:nvSpPr>
      <cdr:spPr>
        <a:xfrm xmlns:a="http://schemas.openxmlformats.org/drawingml/2006/main">
          <a:off x="2428860" y="857256"/>
          <a:ext cx="121444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ru-RU" sz="2800" b="1" cap="all" dirty="0" smtClean="0">
              <a:ln w="9000" cmpd="sng">
                <a:solidFill>
                  <a:sysClr val="windowText" lastClr="000000">
                    <a:lumMod val="85000"/>
                    <a:lumOff val="15000"/>
                  </a:sysClr>
                </a:solidFill>
                <a:prstDash val="solid"/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13,2%</a:t>
          </a:r>
          <a:endParaRPr lang="ru-RU" sz="2800" b="1" cap="all" dirty="0">
            <a:ln w="9000" cmpd="sng">
              <a:solidFill>
                <a:sysClr val="windowText" lastClr="000000">
                  <a:lumMod val="85000"/>
                  <a:lumOff val="15000"/>
                </a:sysClr>
              </a:solidFill>
              <a:prstDash val="solid"/>
            </a:ln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BFA72-548C-4CF3-BCD1-1C1288444253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6D394-C99E-44C0-BB4F-B69E668939D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18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/>
            <a:ext uri="{91240B29-F687-4F45-9708-019B960494DF}"/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CBB488-4763-4AEC-BAB8-3CAB5CC9B713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F94297-3D2E-4746-8444-5D3559094A75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CC06FA0-FADE-4D53-908D-DF3348AAA75E}" type="datetimeFigureOut">
              <a:rPr lang="ru-RU" smtClean="0"/>
              <a:pPr/>
              <a:t>05.03.2022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5B47DD-2A7D-4D76-896A-E7A3D06D04F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714488"/>
            <a:ext cx="9144000" cy="3970318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spc="0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cap="all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kern="0" dirty="0" smtClean="0">
                <a:latin typeface="Times New Roman" pitchFamily="18" charset="0"/>
                <a:cs typeface="Times New Roman" pitchFamily="18" charset="0"/>
              </a:rPr>
              <a:t>Проект  бюджета Фёдоровского городского поселения Тосненского муниципального района Ленинградской области на 2022 год и на плановый период 2023 и 2024 годов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Glavbuh\Desktop\герб_1_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50" y="142852"/>
            <a:ext cx="1943100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prstClr val="whit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0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 расходы бюджета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Фёдоровского городского поселения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Тосненского муниципального района ленинградской области на 2022 год </a:t>
            </a:r>
          </a:p>
          <a:p>
            <a:pPr algn="ctr"/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360 505,234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0" y="1785926"/>
          <a:ext cx="9144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08104" y="2996952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312 975,214 </a:t>
            </a:r>
            <a:r>
              <a:rPr lang="ru-RU" sz="20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b="1" cap="all" dirty="0" smtClean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7504" y="2204864"/>
            <a:ext cx="2051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47 530,02 </a:t>
            </a:r>
            <a:r>
              <a:rPr lang="ru-RU" sz="2000" b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b="1" cap="all" dirty="0" smtClean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9" grpId="0">
        <p:bldAsOne/>
      </p:bldGraphic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625" y="1285860"/>
          <a:ext cx="8442325" cy="4764965"/>
        </p:xfrm>
        <a:graphic>
          <a:graphicData uri="http://schemas.openxmlformats.org/drawingml/2006/table">
            <a:tbl>
              <a:tblPr/>
              <a:tblGrid>
                <a:gridCol w="6858000"/>
                <a:gridCol w="1584325"/>
              </a:tblGrid>
              <a:tr h="3380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Наименование муниципальной программы</a:t>
                      </a:r>
                    </a:p>
                  </a:txBody>
                  <a:tcPr marL="3735" marR="3735" marT="373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6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Запланированные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расходы на 2022,  тыс. рублей</a:t>
                      </a:r>
                    </a:p>
                  </a:txBody>
                  <a:tcPr marL="3735" marR="3735" marT="3735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61960"/>
                      </a:srgbClr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Повышение квалификации муниципальных и не муниципальных служащих администрации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120,0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Развитие физической культуры и спорта на территории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4 384,0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Развитие культуры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34 592,5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Безопасность на территории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1 656,0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285750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Развитие улично-дорожной сети 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31 134,1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Жилищно-коммунальное хозяйство и благоустройство территорий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22 382,8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Борьба с борщевиком Сосновского на территории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1 206,2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Энергосбережение и повышение энергетической эффективности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2 640,0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Формирование комфортной  городской среды на территории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10 400,0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Водоснабжение и водоотведение Федоровского городского поселения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202 409,6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  <a:tr h="428625"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Создание условий для экономического развития в Федоровском городском поселении Тосненского района Ленинградской области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2 050,0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DEE8"/>
                    </a:solidFill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0" y="44450"/>
            <a:ext cx="9036050" cy="693738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endParaRPr lang="ru-RU" b="1" dirty="0" smtClean="0">
              <a:solidFill>
                <a:srgbClr val="003399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Муниципальные </a:t>
            </a:r>
            <a:r>
              <a:rPr lang="ru-RU" b="1" dirty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программы  Фёдоровского городского поселения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Тосненского муниципального </a:t>
            </a:r>
            <a:r>
              <a:rPr lang="ru-RU" b="1" dirty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района Ленинградской области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sch122.minsk.edu.by/ru/sm_full.aspx?guid=386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916488"/>
            <a:ext cx="8116887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sustainablecapitolhill.org/wp-content/uploads/2015/12/city-recyclin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160" t="8787" r="3787" b="9524"/>
          <a:stretch/>
        </p:blipFill>
        <p:spPr bwMode="auto">
          <a:xfrm>
            <a:off x="1043608" y="1124744"/>
            <a:ext cx="1818424" cy="1476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44450"/>
          <a:ext cx="8928991" cy="72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28991"/>
              </a:tblGrid>
              <a:tr h="7200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rgbClr val="1C5A2B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Программа «Жилищно-коммунальное</a:t>
                      </a:r>
                      <a:r>
                        <a:rPr lang="ru-RU" sz="1600" b="1" u="none" strike="noStrike" baseline="0" dirty="0" smtClean="0">
                          <a:solidFill>
                            <a:srgbClr val="1C5A2B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хозяйство и б</a:t>
                      </a:r>
                      <a:r>
                        <a:rPr lang="ru-RU" sz="1600" b="1" u="none" strike="noStrike" dirty="0" smtClean="0">
                          <a:solidFill>
                            <a:srgbClr val="1C5A2B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лагоустройство территории Фёдоровского городского поселения Тосненского муниципального района Ленинградской области»   </a:t>
                      </a:r>
                    </a:p>
                  </a:txBody>
                  <a:tcPr marL="9227" marR="9227" marT="9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F9F8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8625" y="1000125"/>
            <a:ext cx="8501063" cy="5755422"/>
          </a:xfrm>
          <a:prstGeom prst="rect">
            <a:avLst/>
          </a:prstGeom>
          <a:solidFill>
            <a:srgbClr val="E9FBFD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1300" b="1" u="sng" dirty="0">
              <a:solidFill>
                <a:srgbClr val="1C5A2B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Мероприятия по благоустройству и содержанию территорий </a:t>
            </a:r>
            <a:r>
              <a:rPr lang="ru-RU" sz="1300" b="1" u="sng" dirty="0" smtClean="0">
                <a:solidFill>
                  <a:srgbClr val="1C5A2B"/>
                </a:solidFill>
                <a:cs typeface="Arial" pitchFamily="34" charset="0"/>
              </a:rPr>
              <a:t>Фёдоровского </a:t>
            </a: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городского поселения – </a:t>
            </a:r>
            <a:r>
              <a:rPr lang="ru-RU" sz="1300" b="1" u="sng" dirty="0" smtClean="0">
                <a:solidFill>
                  <a:srgbClr val="1C5A2B"/>
                </a:solidFill>
                <a:cs typeface="Arial" pitchFamily="34" charset="0"/>
              </a:rPr>
              <a:t>20 298,3 </a:t>
            </a: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тыс. рублей</a:t>
            </a:r>
            <a:r>
              <a:rPr lang="en-US" sz="1300" b="1" dirty="0">
                <a:solidFill>
                  <a:srgbClr val="1C5A2B"/>
                </a:solidFill>
                <a:cs typeface="Arial" pitchFamily="34" charset="0"/>
              </a:rPr>
              <a:t>:</a:t>
            </a:r>
            <a:endParaRPr lang="ru-RU" sz="1300" b="1" dirty="0">
              <a:solidFill>
                <a:srgbClr val="1C5A2B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оплата электроэнергии уличного освещения</a:t>
            </a:r>
          </a:p>
          <a:p>
            <a:pPr>
              <a:buFontTx/>
              <a:buChar char="-"/>
              <a:defRPr/>
            </a:pPr>
            <a:r>
              <a:rPr lang="ru-RU" sz="1300" b="1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работы по благоустройству и озеленению территории </a:t>
            </a:r>
            <a:r>
              <a:rPr lang="ru-RU" sz="1300" b="1" dirty="0" smtClean="0">
                <a:solidFill>
                  <a:srgbClr val="0070C0"/>
                </a:solidFill>
                <a:cs typeface="Arial" pitchFamily="34" charset="0"/>
              </a:rPr>
              <a:t>Фёдоровского городского </a:t>
            </a: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поселения</a:t>
            </a: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 работы по прочистке придорожных и дренажных канав</a:t>
            </a:r>
          </a:p>
          <a:p>
            <a:pPr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- работы по благоустройству детских игровых и спортивных площадок</a:t>
            </a:r>
          </a:p>
          <a:p>
            <a:pPr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- работы по разработке дизайн - проектов благоустройства территорий Федоровского городского поселения</a:t>
            </a: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работы по разработке сметной документации по ремонту дворовых территорий</a:t>
            </a:r>
          </a:p>
          <a:p>
            <a:pPr>
              <a:buFontTx/>
              <a:buChar char="-"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демонтаж сараев на месте нового сквера </a:t>
            </a:r>
            <a:endParaRPr lang="ru-RU" sz="1300" b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мероприятия по дезинфекции территории</a:t>
            </a: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мероприятия по уничтожению борщевика Сосновского</a:t>
            </a:r>
          </a:p>
          <a:p>
            <a:pPr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- праздничное оформление территории поселения и демонтаж украшений</a:t>
            </a:r>
          </a:p>
          <a:p>
            <a:pPr>
              <a:buFontTx/>
              <a:buChar char="-"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установка забора у роллердрома</a:t>
            </a:r>
            <a:endParaRPr lang="ru-RU" sz="1300" dirty="0">
              <a:solidFill>
                <a:srgbClr val="0070C0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заключение договора на подготовку смет и дефектных ведомостей для нужд администрации </a:t>
            </a:r>
            <a:endParaRPr lang="ru-RU" sz="1300" dirty="0">
              <a:solidFill>
                <a:srgbClr val="0070C0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работы по утилизации несанкционированных </a:t>
            </a:r>
            <a:r>
              <a:rPr lang="ru-RU" sz="1300" b="1" dirty="0" smtClean="0">
                <a:solidFill>
                  <a:srgbClr val="0070C0"/>
                </a:solidFill>
                <a:cs typeface="Arial" pitchFamily="34" charset="0"/>
              </a:rPr>
              <a:t>свалок</a:t>
            </a:r>
            <a:endParaRPr lang="ru-RU" sz="1300" dirty="0">
              <a:solidFill>
                <a:srgbClr val="0000FF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Мероприятия по жилищному хозяйству на территории Федоровского городского поселения – </a:t>
            </a:r>
            <a:r>
              <a:rPr lang="ru-RU" sz="1300" b="1" u="sng" dirty="0" smtClean="0">
                <a:solidFill>
                  <a:srgbClr val="1C5A2B"/>
                </a:solidFill>
                <a:cs typeface="Arial" pitchFamily="34" charset="0"/>
              </a:rPr>
              <a:t>1 227,5 </a:t>
            </a: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тыс. рублей</a:t>
            </a: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ремонт муниципального жилья</a:t>
            </a: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 взносы за капитальный ремонт муниципального </a:t>
            </a:r>
            <a:r>
              <a:rPr lang="ru-RU" sz="1300" b="1" dirty="0" smtClean="0">
                <a:solidFill>
                  <a:srgbClr val="0070C0"/>
                </a:solidFill>
                <a:cs typeface="Arial" pitchFamily="34" charset="0"/>
              </a:rPr>
              <a:t>жилья</a:t>
            </a:r>
          </a:p>
          <a:p>
            <a:pPr>
              <a:buFontTx/>
              <a:buChar char="-"/>
              <a:defRPr/>
            </a:pPr>
            <a:r>
              <a:rPr lang="ru-RU" sz="1300" b="1" dirty="0" smtClean="0">
                <a:solidFill>
                  <a:srgbClr val="0070C0"/>
                </a:solidFill>
                <a:cs typeface="Arial" pitchFamily="34" charset="0"/>
              </a:rPr>
              <a:t>коммунальные услуги за имущество</a:t>
            </a:r>
            <a:endParaRPr lang="ru-RU" sz="1300" b="1" dirty="0">
              <a:solidFill>
                <a:srgbClr val="0070C0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endParaRPr lang="ru-RU" sz="1300" b="1" dirty="0">
              <a:solidFill>
                <a:srgbClr val="0000FF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Мероприятия по коммунальному хозяйству на территории Федоровского городского поселения – </a:t>
            </a:r>
            <a:r>
              <a:rPr lang="ru-RU" sz="1300" b="1" u="sng" dirty="0" smtClean="0">
                <a:solidFill>
                  <a:srgbClr val="1C5A2B"/>
                </a:solidFill>
                <a:cs typeface="Arial" pitchFamily="34" charset="0"/>
              </a:rPr>
              <a:t> 857,0 </a:t>
            </a:r>
            <a:r>
              <a:rPr lang="ru-RU" sz="1300" b="1" u="sng" dirty="0">
                <a:solidFill>
                  <a:srgbClr val="1C5A2B"/>
                </a:solidFill>
                <a:cs typeface="Arial" pitchFamily="34" charset="0"/>
              </a:rPr>
              <a:t>тыс. рублей</a:t>
            </a:r>
          </a:p>
          <a:p>
            <a:pPr>
              <a:buFontTx/>
              <a:buChar char="-"/>
              <a:defRPr/>
            </a:pP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с</a:t>
            </a:r>
            <a:r>
              <a:rPr lang="ru-RU" sz="1300" b="1" dirty="0" smtClean="0">
                <a:solidFill>
                  <a:srgbClr val="0070C0"/>
                </a:solidFill>
                <a:cs typeface="Arial" pitchFamily="34" charset="0"/>
              </a:rPr>
              <a:t>убсидии </a:t>
            </a:r>
            <a:r>
              <a:rPr lang="ru-RU" sz="1300" b="1" dirty="0">
                <a:solidFill>
                  <a:srgbClr val="0070C0"/>
                </a:solidFill>
                <a:cs typeface="Arial" pitchFamily="34" charset="0"/>
              </a:rPr>
              <a:t>на фактически понесенных затрат в связи с предоставлением услуг банного комплекса </a:t>
            </a:r>
            <a:endParaRPr lang="ru-RU" sz="1300" b="1" dirty="0" smtClean="0">
              <a:solidFill>
                <a:srgbClr val="0070C0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доставка питьевой воды</a:t>
            </a:r>
          </a:p>
          <a:p>
            <a:pPr>
              <a:buFontTx/>
              <a:buChar char="-"/>
              <a:defRPr/>
            </a:pPr>
            <a:endParaRPr lang="ru-RU" sz="1300" b="1" dirty="0">
              <a:solidFill>
                <a:srgbClr val="0070C0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7950" y="115888"/>
          <a:ext cx="8928992" cy="740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28992"/>
              </a:tblGrid>
              <a:tr h="648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rgbClr val="376092"/>
                          </a:solidFill>
                          <a:effectLst/>
                        </a:rPr>
                        <a:t>Программа "</a:t>
                      </a:r>
                      <a:r>
                        <a:rPr lang="ru-RU" sz="1400" b="1" kern="1200" dirty="0" smtClean="0">
                          <a:solidFill>
                            <a:srgbClr val="003399"/>
                          </a:solidFill>
                          <a:latin typeface="+mn-lt"/>
                          <a:ea typeface="+mn-ea"/>
                          <a:cs typeface="+mn-cs"/>
                        </a:rPr>
                        <a:t>Развитие улично-дорожной сети Фёдоровского </a:t>
                      </a:r>
                      <a:r>
                        <a:rPr lang="ru-RU" sz="1400" b="1" u="none" strike="noStrike" dirty="0" smtClean="0">
                          <a:solidFill>
                            <a:srgbClr val="003399"/>
                          </a:solidFill>
                          <a:effectLst/>
                        </a:rPr>
                        <a:t>городского поселения Тосненского муниципального района Ленинградской области"   - </a:t>
                      </a:r>
                      <a:r>
                        <a:rPr lang="ru-RU" sz="2000" b="1" u="none" strike="noStrike" dirty="0" smtClean="0">
                          <a:solidFill>
                            <a:srgbClr val="003399"/>
                          </a:solidFill>
                          <a:effectLst/>
                          <a:latin typeface="+mj-lt"/>
                        </a:rPr>
                        <a:t>31 134,1 </a:t>
                      </a:r>
                      <a:r>
                        <a:rPr lang="ru-RU" sz="1400" b="1" u="none" strike="noStrike" dirty="0" smtClean="0">
                          <a:solidFill>
                            <a:srgbClr val="003399"/>
                          </a:solidFill>
                          <a:effectLst/>
                        </a:rPr>
                        <a:t>тыс. рублей </a:t>
                      </a:r>
                      <a:r>
                        <a:rPr lang="ru-RU" sz="1400" b="1" i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(16</a:t>
                      </a:r>
                      <a:r>
                        <a:rPr lang="ru-RU" sz="1400" b="1" i="1" u="none" strike="noStrike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 666</a:t>
                      </a:r>
                      <a:r>
                        <a:rPr lang="ru-RU" sz="140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14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72 </a:t>
                      </a:r>
                      <a:r>
                        <a:rPr lang="ru-RU" sz="140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тыс. руб.- за счет средств областного бюджета и </a:t>
                      </a:r>
                      <a:r>
                        <a:rPr lang="ru-RU" sz="1400" b="1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14 467,38 </a:t>
                      </a:r>
                      <a:r>
                        <a:rPr lang="ru-RU" sz="1400" i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тыс. руб. – за счет средств местного бюджета)</a:t>
                      </a:r>
                      <a:r>
                        <a:rPr lang="ru-RU" sz="1400" b="1" u="none" strike="noStrike" dirty="0" smtClean="0">
                          <a:solidFill>
                            <a:srgbClr val="003399"/>
                          </a:solidFill>
                          <a:effectLst/>
                        </a:rPr>
                        <a:t>                                                                                                                         </a:t>
                      </a:r>
                    </a:p>
                  </a:txBody>
                  <a:tcPr marL="9227" marR="9227" marT="92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00063" y="1000125"/>
            <a:ext cx="7572375" cy="2123658"/>
          </a:xfrm>
          <a:prstGeom prst="rect">
            <a:avLst/>
          </a:prstGeom>
          <a:solidFill>
            <a:srgbClr val="EDFBFD">
              <a:alpha val="67000"/>
            </a:srgbClr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200" b="1" dirty="0">
                <a:solidFill>
                  <a:srgbClr val="376092"/>
                </a:solidFill>
                <a:cs typeface="Arial" pitchFamily="34" charset="0"/>
              </a:rPr>
              <a:t>Средства направлены на</a:t>
            </a:r>
            <a:r>
              <a:rPr lang="en-US" sz="1200" b="1" dirty="0" smtClean="0">
                <a:solidFill>
                  <a:srgbClr val="376092"/>
                </a:solidFill>
                <a:cs typeface="Arial" pitchFamily="34" charset="0"/>
              </a:rPr>
              <a:t>:</a:t>
            </a:r>
            <a:endParaRPr lang="ru-RU" sz="1200" b="1" dirty="0" smtClean="0">
              <a:solidFill>
                <a:srgbClr val="376092"/>
              </a:solidFill>
              <a:cs typeface="Arial" pitchFamily="34" charset="0"/>
            </a:endParaRPr>
          </a:p>
          <a:p>
            <a:pPr algn="just">
              <a:defRPr/>
            </a:pPr>
            <a:endParaRPr lang="ru-RU" sz="1200" b="1" dirty="0" smtClean="0">
              <a:solidFill>
                <a:srgbClr val="376092"/>
              </a:solidFill>
              <a:cs typeface="Arial" pitchFamily="34" charset="0"/>
            </a:endParaRPr>
          </a:p>
          <a:p>
            <a:r>
              <a:rPr lang="ru-RU" sz="1200" dirty="0" smtClean="0"/>
              <a:t>-ремонт автомобильной дороги в д.Аннолово, Тосненского района, Ленинградской области,</a:t>
            </a:r>
          </a:p>
          <a:p>
            <a:r>
              <a:rPr lang="ru-RU" sz="1200" dirty="0" smtClean="0"/>
              <a:t>дорога Кольцевая  (от ул. Восточная до ул. Новая)</a:t>
            </a:r>
            <a:endParaRPr lang="ru-RU" sz="1200" b="1" dirty="0">
              <a:solidFill>
                <a:srgbClr val="376092"/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разработку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и проверку сметной документации по ремонту автодорог, технический надзор (контроль) за выполнением работ по ремонту улично-дорожной сети на территории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Фёдоровского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городского </a:t>
            </a:r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поселения</a:t>
            </a:r>
          </a:p>
          <a:p>
            <a:pPr>
              <a:buFontTx/>
              <a:buChar char="-"/>
              <a:defRPr/>
            </a:pPr>
            <a:r>
              <a:rPr lang="ru-RU" sz="1200" dirty="0" smtClean="0"/>
              <a:t>содержание муниципальных дорог, проездов, пешеходных дорожек</a:t>
            </a:r>
          </a:p>
          <a:p>
            <a:pPr>
              <a:buFontTx/>
              <a:buChar char="-"/>
              <a:defRPr/>
            </a:pPr>
            <a:r>
              <a:rPr lang="ru-RU" sz="1200" dirty="0" err="1" smtClean="0"/>
              <a:t>грейдирование</a:t>
            </a:r>
            <a:r>
              <a:rPr lang="ru-RU" sz="1200" dirty="0" smtClean="0"/>
              <a:t> муниципальных дорог, проездов</a:t>
            </a:r>
            <a:endParaRPr lang="ru-RU" sz="12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>
              <a:buFontTx/>
              <a:buChar char="-"/>
              <a:defRPr/>
            </a:pPr>
            <a:r>
              <a:rPr lang="ru-RU" sz="1200" dirty="0" smtClean="0"/>
              <a:t>устройство пешеходной дорожки в д.Аннолово от ул.Речная, вдоль ул.Центральная</a:t>
            </a:r>
          </a:p>
          <a:p>
            <a:pPr>
              <a:buFontTx/>
              <a:buChar char="-"/>
              <a:defRPr/>
            </a:pPr>
            <a:endParaRPr lang="ru-RU" sz="12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2297" name="Picture 3" descr="Z:\Glava\Отчет главы за 2019 год\Фото Дорога Набережная Ладога\Набережная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4143375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4" descr="Z:\Glava\Отчет главы за 2019 год\Фото дорога Садовая\Садовая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4537075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5" descr="Z:\Glava\Отчет главы за 2019 год\Фото устройство ИДН\7fdc25e2-dd91-4c3d-9c15-d0c666840eb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8763" y="4143375"/>
            <a:ext cx="14033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963" y="34925"/>
            <a:ext cx="8604250" cy="954107"/>
          </a:xfrm>
          <a:prstGeom prst="rect">
            <a:avLst/>
          </a:prstGeom>
          <a:solidFill>
            <a:schemeClr val="accent3">
              <a:lumMod val="60000"/>
              <a:lumOff val="40000"/>
              <a:alpha val="61000"/>
            </a:schemeClr>
          </a:solidFill>
          <a:ln w="25400" cmpd="dbl">
            <a:solidFill>
              <a:schemeClr val="tx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+mn-cs"/>
              </a:rPr>
              <a:t>Муниципальная программа «Формирование комфортной городской среды на территории Федоровского городского поселения Тосненского района Ленинградской области » направлено </a:t>
            </a:r>
            <a:r>
              <a:rPr lang="ru-RU" sz="1400" u="sng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+mn-cs"/>
              </a:rPr>
              <a:t>10</a:t>
            </a:r>
            <a:r>
              <a:rPr lang="ru-RU" sz="1400" b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 000,0 </a:t>
            </a:r>
            <a:r>
              <a:rPr lang="ru-RU" sz="1400" b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тыс. руб. </a:t>
            </a:r>
            <a:r>
              <a:rPr lang="ru-RU" sz="1400" b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+mn-cs"/>
              </a:rPr>
              <a:t>из областного бюджета</a:t>
            </a:r>
            <a:endParaRPr lang="ru-RU" sz="1400" b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 sz="1400" b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1071546"/>
            <a:ext cx="8604250" cy="323850"/>
          </a:xfrm>
          <a:prstGeom prst="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  <a:ln w="28575" cmpd="thickThin"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500" u="sng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1500" b="1" u="sng" dirty="0">
                <a:solidFill>
                  <a:srgbClr val="002060"/>
                </a:solidFill>
                <a:cs typeface="Arial" pitchFamily="34" charset="0"/>
              </a:rPr>
              <a:t>Средства направлены на:</a:t>
            </a:r>
            <a:endParaRPr lang="ru-RU" sz="1500" b="1" dirty="0">
              <a:solidFill>
                <a:schemeClr val="accent3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331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7" name="AutoShape 4"/>
          <p:cNvSpPr>
            <a:spLocks noChangeAspect="1" noChangeArrowheads="1"/>
          </p:cNvSpPr>
          <p:nvPr/>
        </p:nvSpPr>
        <p:spPr bwMode="auto">
          <a:xfrm>
            <a:off x="215900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8" name="AutoShape 6"/>
          <p:cNvSpPr>
            <a:spLocks noChangeAspect="1" noChangeArrowheads="1"/>
          </p:cNvSpPr>
          <p:nvPr/>
        </p:nvSpPr>
        <p:spPr bwMode="auto">
          <a:xfrm>
            <a:off x="368300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3319" name="AutoShape 8"/>
          <p:cNvSpPr>
            <a:spLocks noChangeAspect="1" noChangeArrowheads="1"/>
          </p:cNvSpPr>
          <p:nvPr/>
        </p:nvSpPr>
        <p:spPr bwMode="auto">
          <a:xfrm>
            <a:off x="520700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3320" name="Picture 10" descr="http://admintzr.ru/upload/medialibrary/a1b/chto_budet.png"/>
          <p:cNvPicPr>
            <a:picLocks noChangeAspect="1" noChangeArrowheads="1"/>
          </p:cNvPicPr>
          <p:nvPr/>
        </p:nvPicPr>
        <p:blipFill>
          <a:blip r:embed="rId3"/>
          <a:srcRect l="1016" t="50000"/>
          <a:stretch>
            <a:fillRect/>
          </a:stretch>
        </p:blipFill>
        <p:spPr bwMode="auto">
          <a:xfrm>
            <a:off x="833438" y="5805488"/>
            <a:ext cx="8129587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28596" y="1428736"/>
            <a:ext cx="8351837" cy="584775"/>
          </a:xfrm>
          <a:prstGeom prst="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  <a:ln w="28575" cmpd="thickThin">
            <a:solidFill>
              <a:srgbClr val="92D050"/>
            </a:solidFill>
          </a:ln>
        </p:spPr>
        <p:txBody>
          <a:bodyPr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/>
              <a:t>Строительство зоны отдыха по адресу: Фёдоровское г.п., за д.9, к.1 по ул.Почтовая (сквер им. М.А. </a:t>
            </a:r>
            <a:r>
              <a:rPr lang="ru-RU" sz="1600" b="1" dirty="0" err="1" smtClean="0"/>
              <a:t>Раппопорта</a:t>
            </a:r>
            <a:r>
              <a:rPr lang="ru-RU" sz="1600" b="1" dirty="0" smtClean="0"/>
              <a:t>)</a:t>
            </a:r>
            <a:endParaRPr lang="ru-RU" sz="1600" b="1" dirty="0">
              <a:solidFill>
                <a:srgbClr val="0000FF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2293620"/>
            <a:ext cx="3143272" cy="227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2357430"/>
            <a:ext cx="4214842" cy="419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755650" y="296863"/>
          <a:ext cx="7847657" cy="9361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47657"/>
              </a:tblGrid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Муниципальная программа "Энергосбережение и повышение </a:t>
                      </a:r>
                      <a:r>
                        <a:rPr lang="ru-RU" sz="1800" b="1" u="none" strike="noStrike" dirty="0" err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энергоэффективности</a:t>
                      </a:r>
                      <a:r>
                        <a:rPr lang="ru-RU" sz="1800" b="1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Федоровского городского поселения Тосненского района Ленинградской области  2</a:t>
                      </a:r>
                      <a:r>
                        <a:rPr lang="ru-RU" sz="1800" b="1" u="none" strike="noStrike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640</a:t>
                      </a:r>
                      <a:r>
                        <a:rPr lang="ru-RU" sz="1800" b="1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,0 тыс. рублей</a:t>
                      </a:r>
                      <a:endParaRPr lang="ru-RU" sz="1800" b="1" i="0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9227" marR="9227" marT="92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33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1357298"/>
            <a:ext cx="8247063" cy="2923877"/>
          </a:xfrm>
          <a:prstGeom prst="rect">
            <a:avLst/>
          </a:prstGeom>
          <a:solidFill>
            <a:schemeClr val="bg2">
              <a:alpha val="23000"/>
            </a:schemeClr>
          </a:solidFill>
          <a:ln w="60325" cmpd="thickThin"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 pitchFamily="34" charset="0"/>
              </a:rPr>
              <a:t>Средства направлены: 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>
                <a:solidFill>
                  <a:srgbClr val="0070C0"/>
                </a:solidFill>
                <a:cs typeface="Arial" pitchFamily="34" charset="0"/>
              </a:rPr>
              <a:t>техническое обслуживание электроустановок сетей уличного освещения</a:t>
            </a:r>
            <a:r>
              <a:rPr lang="ru-RU" sz="1400" b="1" i="1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ru-RU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 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850,0 </a:t>
            </a:r>
            <a:r>
              <a:rPr lang="ru-RU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тыс. руб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  <a:endParaRPr lang="ru-RU" sz="1400" b="1" dirty="0">
              <a:solidFill>
                <a:srgbClr val="0070C0"/>
              </a:solidFill>
              <a:cs typeface="Arial" pitchFamily="34" charset="0"/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проектирование линий освещения </a:t>
            </a:r>
            <a:r>
              <a:rPr lang="ru-RU" sz="1400" b="1" dirty="0" err="1" smtClean="0">
                <a:solidFill>
                  <a:srgbClr val="0070C0"/>
                </a:solidFill>
              </a:rPr>
              <a:t>гп</a:t>
            </a:r>
            <a:r>
              <a:rPr lang="ru-RU" sz="1400" b="1" dirty="0" smtClean="0">
                <a:solidFill>
                  <a:srgbClr val="0070C0"/>
                </a:solidFill>
              </a:rPr>
              <a:t>. Федоровское, ул. Полевая, Новая, Ладога, Набережная, </a:t>
            </a:r>
            <a:r>
              <a:rPr lang="ru-RU" sz="1400" b="1" dirty="0" err="1" smtClean="0">
                <a:solidFill>
                  <a:srgbClr val="0070C0"/>
                </a:solidFill>
              </a:rPr>
              <a:t>Аннолово</a:t>
            </a:r>
            <a:r>
              <a:rPr lang="ru-RU" sz="1400" b="1" dirty="0" smtClean="0">
                <a:solidFill>
                  <a:srgbClr val="0070C0"/>
                </a:solidFill>
              </a:rPr>
              <a:t>, </a:t>
            </a:r>
            <a:r>
              <a:rPr lang="ru-RU" sz="1400" b="1" dirty="0" err="1" smtClean="0">
                <a:solidFill>
                  <a:srgbClr val="0070C0"/>
                </a:solidFill>
              </a:rPr>
              <a:t>Павузи</a:t>
            </a:r>
            <a:r>
              <a:rPr lang="ru-RU" sz="1400" b="1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ru-RU" sz="1400" b="1" i="1" dirty="0">
                <a:solidFill>
                  <a:srgbClr val="0070C0"/>
                </a:solidFill>
                <a:cs typeface="Arial" pitchFamily="34" charset="0"/>
              </a:rPr>
              <a:t>– </a:t>
            </a:r>
            <a:r>
              <a:rPr lang="ru-RU" sz="14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740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,0 </a:t>
            </a:r>
            <a:r>
              <a:rPr lang="ru-RU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тыс. руб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</a:p>
          <a:p>
            <a:pPr marL="285750" indent="-285750" algn="ctr">
              <a:buFontTx/>
              <a:buChar char="-"/>
              <a:defRPr/>
            </a:pPr>
            <a:endParaRPr lang="ru-RU" sz="1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 smtClean="0">
                <a:solidFill>
                  <a:srgbClr val="0070C0"/>
                </a:solidFill>
              </a:rPr>
              <a:t>постановка на кадастровый учет линий освещения - </a:t>
            </a:r>
            <a:r>
              <a:rPr lang="ru-RU" sz="1400" b="1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350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,0 тыс. руб.</a:t>
            </a:r>
            <a:endParaRPr lang="ru-RU" sz="14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285750" indent="-285750" algn="ctr">
              <a:buFontTx/>
              <a:buChar char="-"/>
              <a:defRPr/>
            </a:pPr>
            <a:endParaRPr lang="ru-RU" sz="1400" b="1" dirty="0">
              <a:solidFill>
                <a:srgbClr val="0070C0"/>
              </a:solidFill>
              <a:cs typeface="Arial" pitchFamily="34" charset="0"/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>
                <a:solidFill>
                  <a:srgbClr val="0070C0"/>
                </a:solidFill>
                <a:cs typeface="Arial" pitchFamily="34" charset="0"/>
              </a:rPr>
              <a:t>закупку светильников уличного освещения </a:t>
            </a:r>
            <a:r>
              <a:rPr lang="ru-RU" sz="1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350,0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тыс. руб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</a:p>
          <a:p>
            <a:pPr marL="285750" indent="-285750" algn="ctr">
              <a:buFontTx/>
              <a:buChar char="-"/>
              <a:defRPr/>
            </a:pPr>
            <a:endParaRPr lang="ru-RU" sz="1400" b="1" u="sng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</a:rPr>
              <a:t>разработка схем освещения улиц - </a:t>
            </a:r>
            <a:r>
              <a:rPr lang="ru-RU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100,0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тыс. руб.</a:t>
            </a:r>
            <a:endParaRPr lang="ru-RU" sz="1400" b="1" dirty="0" smtClean="0">
              <a:solidFill>
                <a:srgbClr val="0070C0"/>
              </a:solidFill>
            </a:endParaRPr>
          </a:p>
          <a:p>
            <a:pPr marL="285750" indent="-285750" algn="ctr">
              <a:buFontTx/>
              <a:buChar char="-"/>
              <a:defRPr/>
            </a:pPr>
            <a:endParaRPr lang="ru-RU" sz="1400" b="1" dirty="0">
              <a:solidFill>
                <a:srgbClr val="0070C0"/>
              </a:solidFill>
              <a:cs typeface="Arial" pitchFamily="34" charset="0"/>
            </a:endParaRPr>
          </a:p>
          <a:p>
            <a:pPr algn="ctr">
              <a:buFontTx/>
              <a:buChar char="-"/>
              <a:defRPr/>
            </a:pPr>
            <a:r>
              <a:rPr lang="ru-RU" sz="1400" b="1" dirty="0">
                <a:solidFill>
                  <a:srgbClr val="0070C0"/>
                </a:solidFill>
                <a:cs typeface="Arial" pitchFamily="34" charset="0"/>
              </a:rPr>
              <a:t>Обслуживание и ТО </a:t>
            </a:r>
            <a:r>
              <a:rPr lang="ru-RU" sz="1400" b="1" dirty="0" err="1">
                <a:solidFill>
                  <a:srgbClr val="0070C0"/>
                </a:solidFill>
                <a:cs typeface="Arial" pitchFamily="34" charset="0"/>
              </a:rPr>
              <a:t>дизель-генератора</a:t>
            </a:r>
            <a:r>
              <a:rPr lang="ru-RU" sz="1400" b="1" dirty="0">
                <a:solidFill>
                  <a:srgbClr val="0070C0"/>
                </a:solidFill>
                <a:cs typeface="Arial" pitchFamily="34" charset="0"/>
              </a:rPr>
              <a:t> АД-200 Т-400, закупка АВР </a:t>
            </a:r>
            <a:r>
              <a:rPr lang="ru-RU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– 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250,0 </a:t>
            </a:r>
            <a:r>
              <a:rPr lang="ru-RU" sz="14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тыс. руб</a:t>
            </a:r>
            <a:r>
              <a:rPr lang="ru-RU" sz="1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  <a:endParaRPr lang="ru-RU" sz="1400" b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4345" name="AutoShape 2" descr="http://proxy.whoisaaronbrown.com/proxy/http:/img-fotki.yandex.ru/get/5605/svetlera.1e1/0_58d33_b152dab7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346" name="AutoShape 4" descr="http://proxy.whoisaaronbrown.com/proxy/http:/img-fotki.yandex.ru/get/5605/svetlera.1e1/0_58d33_b152dab7_L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8" name="Picture 4" descr="https://s3-eu-west-1.amazonaws.com/sharkeu/uk/wp-content/uploads/2017/07/28102733/iStock-4605502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4786322"/>
            <a:ext cx="1785950" cy="1865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pic>
        <p:nvPicPr>
          <p:cNvPr id="14348" name="Picture 2" descr="Z:\Buhgalteriya\Фото 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4714875"/>
            <a:ext cx="171450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" descr="Z:\Buhgalteriya\Фото 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4572000"/>
            <a:ext cx="1928813" cy="220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4" descr="Z:\Buhgalteriya\Фото 1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4572000"/>
            <a:ext cx="1643063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115888"/>
            <a:ext cx="7200900" cy="1512887"/>
          </a:xfrm>
        </p:spPr>
        <p:txBody>
          <a:bodyPr>
            <a:normAutofit/>
          </a:bodyPr>
          <a:lstStyle/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Муниципальная программа "Развитие культуры в </a:t>
            </a:r>
            <a:r>
              <a:rPr lang="ru-RU" sz="1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Фёдоровском </a:t>
            </a:r>
            <a:r>
              <a:rPr lang="ru-RU" sz="1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городском поселении </a:t>
            </a:r>
            <a:r>
              <a:rPr lang="ru-RU" sz="1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Тосненского муниципального </a:t>
            </a:r>
            <a:r>
              <a:rPr lang="ru-RU" sz="1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района Ленинградской </a:t>
            </a:r>
            <a:r>
              <a:rPr lang="ru-RU" sz="1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области"          34 592,5 тыс</a:t>
            </a:r>
            <a:r>
              <a:rPr lang="ru-RU" sz="1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рублей</a:t>
            </a:r>
            <a:r>
              <a:rPr lang="ru-RU" sz="1800" b="1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ru-RU" sz="1800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endParaRPr lang="ru-RU" sz="1800" b="1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1357298"/>
            <a:ext cx="7920038" cy="2800767"/>
          </a:xfrm>
          <a:prstGeom prst="rect">
            <a:avLst/>
          </a:prstGeom>
          <a:solidFill>
            <a:srgbClr val="00B0F0">
              <a:alpha val="8000"/>
            </a:srgbClr>
          </a:solidFill>
          <a:ln w="41275" cmpd="dbl">
            <a:solidFill>
              <a:srgbClr val="003399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По</a:t>
            </a: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подпрограмме "Обеспечение жителей Федоровского городского  поселения Тосненского района Ленинградской области  услугами в сфере культуры и досуга"  </a:t>
            </a:r>
            <a:r>
              <a:rPr lang="ru-RU" sz="1600" dirty="0" smtClean="0">
                <a:solidFill>
                  <a:srgbClr val="003399"/>
                </a:solidFill>
                <a:cs typeface="Arial" pitchFamily="34" charset="0"/>
              </a:rPr>
              <a:t>запланировано   </a:t>
            </a:r>
            <a:r>
              <a:rPr lang="ru-RU" sz="1600" b="1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33 866,5 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тыс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. руб.,</a:t>
            </a: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 в том числе: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на обеспечение деятельности учреждения культуры в сумме 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18 081,50 тыс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. </a:t>
            </a:r>
            <a:r>
              <a:rPr lang="ru-RU" sz="1600" b="1" dirty="0" err="1" smtClean="0">
                <a:solidFill>
                  <a:srgbClr val="003399"/>
                </a:solidFill>
                <a:cs typeface="Arial" pitchFamily="34" charset="0"/>
              </a:rPr>
              <a:t>руб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;</a:t>
            </a:r>
            <a:endParaRPr lang="ru-RU" sz="1600" dirty="0">
              <a:solidFill>
                <a:srgbClr val="003399"/>
              </a:solidFill>
              <a:cs typeface="Arial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на организацию и проведение  мероприятий в области культуры –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450,0</a:t>
            </a:r>
            <a:r>
              <a:rPr lang="ru-RU" sz="1600" dirty="0" smtClean="0">
                <a:solidFill>
                  <a:srgbClr val="003399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тыс. руб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.;</a:t>
            </a:r>
          </a:p>
          <a:p>
            <a:pPr algn="just">
              <a:buFontTx/>
              <a:buChar char="-"/>
              <a:defRPr/>
            </a:pP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на ремонт спортивного зала – 15 785,00 (ОБ – 11 036,7 тыс.руб.; МБ – 4 748,3 тыс.руб.)</a:t>
            </a:r>
            <a:endParaRPr lang="ru-RU" sz="1600" dirty="0">
              <a:solidFill>
                <a:srgbClr val="003399"/>
              </a:solidFill>
              <a:cs typeface="Arial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u-RU" sz="1600" dirty="0">
                <a:cs typeface="Arial" pitchFamily="34" charset="0"/>
              </a:rPr>
              <a:t> </a:t>
            </a: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п</a:t>
            </a:r>
            <a:r>
              <a:rPr lang="ru-RU" sz="1600" dirty="0" smtClean="0">
                <a:solidFill>
                  <a:srgbClr val="003399"/>
                </a:solidFill>
                <a:cs typeface="Arial" pitchFamily="34" charset="0"/>
              </a:rPr>
              <a:t>о 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подпрограмме "Молодежь 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Фёдоровского 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городского</a:t>
            </a: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  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поселения Тосненского района Ленинградской области"</a:t>
            </a:r>
            <a:r>
              <a:rPr lang="ru-RU" sz="1600" dirty="0">
                <a:solidFill>
                  <a:srgbClr val="3333FF"/>
                </a:solidFill>
                <a:cs typeface="Arial" pitchFamily="34" charset="0"/>
              </a:rPr>
              <a:t>  </a:t>
            </a:r>
            <a:r>
              <a:rPr lang="ru-RU" sz="1600" dirty="0" smtClean="0">
                <a:solidFill>
                  <a:srgbClr val="003399"/>
                </a:solidFill>
                <a:cs typeface="Arial" pitchFamily="34" charset="0"/>
              </a:rPr>
              <a:t>запланировано </a:t>
            </a:r>
            <a:r>
              <a:rPr lang="ru-RU" sz="1600" b="1" dirty="0" smtClean="0">
                <a:solidFill>
                  <a:srgbClr val="003399"/>
                </a:solidFill>
                <a:cs typeface="Arial" pitchFamily="34" charset="0"/>
              </a:rPr>
              <a:t>246,0 </a:t>
            </a:r>
            <a:r>
              <a:rPr lang="ru-RU" sz="1600" b="1" dirty="0">
                <a:solidFill>
                  <a:srgbClr val="003399"/>
                </a:solidFill>
                <a:cs typeface="Arial" pitchFamily="34" charset="0"/>
              </a:rPr>
              <a:t>тыс. руб.:</a:t>
            </a:r>
            <a:endParaRPr lang="ru-RU" sz="1600" dirty="0">
              <a:solidFill>
                <a:srgbClr val="003399"/>
              </a:solidFill>
              <a:cs typeface="Arial" pitchFamily="34" charset="0"/>
            </a:endParaRP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трудоустройство несовершеннолетних детей в дни школьных каникул</a:t>
            </a:r>
          </a:p>
          <a:p>
            <a:pPr algn="just">
              <a:defRPr/>
            </a:pPr>
            <a:endParaRPr lang="ru-RU" sz="1600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Рисунок 4" descr="i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333857"/>
            <a:ext cx="3786214" cy="2524143"/>
          </a:xfrm>
          <a:prstGeom prst="rect">
            <a:avLst/>
          </a:prstGeom>
        </p:spPr>
      </p:pic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06" y="4326416"/>
            <a:ext cx="4500594" cy="2531584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806450" y="131763"/>
            <a:ext cx="7843838" cy="10080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Муниципальная программа «Развитие физической культуры и спорта </a:t>
            </a:r>
            <a:b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на территории Фёдоровского городского поселения </a:t>
            </a:r>
            <a:b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Тосненского района Ленинградской области»</a:t>
            </a:r>
            <a:b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</a:br>
            <a:r>
              <a:rPr lang="ru-RU" sz="1600" b="1" dirty="0" smtClean="0">
                <a:solidFill>
                  <a:srgbClr val="990099"/>
                </a:solidFill>
                <a:latin typeface="+mn-lt"/>
                <a:ea typeface="+mn-ea"/>
                <a:cs typeface="+mn-cs"/>
              </a:rPr>
              <a:t>4 384,0 тыс. рублей</a:t>
            </a:r>
            <a:r>
              <a:rPr lang="ru-RU" sz="5400" b="1" dirty="0" smtClean="0">
                <a:solidFill>
                  <a:srgbClr val="CC00CC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5400" b="1" dirty="0" smtClean="0">
                <a:solidFill>
                  <a:srgbClr val="CC00CC"/>
                </a:solidFill>
                <a:latin typeface="+mn-lt"/>
                <a:ea typeface="+mn-ea"/>
                <a:cs typeface="+mn-cs"/>
              </a:rPr>
            </a:br>
            <a:endParaRPr lang="ru-RU" sz="1800" b="1" dirty="0">
              <a:solidFill>
                <a:srgbClr val="CC00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313" y="1878013"/>
            <a:ext cx="8247062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i="1" dirty="0">
                <a:solidFill>
                  <a:srgbClr val="CC00CC"/>
                </a:solidFill>
                <a:cs typeface="Arial" pitchFamily="34" charset="0"/>
              </a:rPr>
              <a:t>По подпрограмме </a:t>
            </a:r>
            <a:r>
              <a:rPr lang="ru-RU" sz="1400" b="1" i="1" dirty="0">
                <a:solidFill>
                  <a:srgbClr val="CC3399"/>
                </a:solidFill>
                <a:cs typeface="Arial" pitchFamily="34" charset="0"/>
              </a:rPr>
              <a:t>«</a:t>
            </a:r>
            <a:r>
              <a:rPr lang="ru-RU" sz="1400" b="1" dirty="0">
                <a:solidFill>
                  <a:srgbClr val="CC3399"/>
                </a:solidFill>
                <a:cs typeface="Arial" pitchFamily="34" charset="0"/>
              </a:rPr>
              <a:t>Развитие физической культуры и  массового спорта в Федоровском городском поселении Тосненского района Ленинградской области</a:t>
            </a:r>
            <a:r>
              <a:rPr lang="ru-RU" sz="1400" b="1" i="1" dirty="0">
                <a:solidFill>
                  <a:srgbClr val="CC3399"/>
                </a:solidFill>
                <a:cs typeface="Arial" pitchFamily="34" charset="0"/>
              </a:rPr>
              <a:t>» </a:t>
            </a:r>
            <a:r>
              <a:rPr lang="ru-RU" sz="1400" b="1" i="1" dirty="0" smtClean="0">
                <a:solidFill>
                  <a:srgbClr val="CC3399"/>
                </a:solidFill>
                <a:cs typeface="Arial" pitchFamily="34" charset="0"/>
              </a:rPr>
              <a:t>запланированы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расходы в размере </a:t>
            </a:r>
            <a:r>
              <a:rPr lang="ru-RU" sz="14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60,0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тыс. руб. </a:t>
            </a:r>
          </a:p>
          <a:p>
            <a:pPr algn="just">
              <a:defRPr/>
            </a:pPr>
            <a:endParaRPr lang="ru-RU" sz="1400" dirty="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071546"/>
            <a:ext cx="83534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i="1" dirty="0">
                <a:solidFill>
                  <a:srgbClr val="CC00CC"/>
                </a:solidFill>
                <a:cs typeface="Arial" pitchFamily="34" charset="0"/>
              </a:rPr>
              <a:t>По</a:t>
            </a:r>
            <a:r>
              <a:rPr lang="ru-RU" sz="1400" b="1" dirty="0">
                <a:solidFill>
                  <a:srgbClr val="CC00CC"/>
                </a:solidFill>
                <a:cs typeface="Arial" pitchFamily="34" charset="0"/>
              </a:rPr>
              <a:t> </a:t>
            </a:r>
            <a:r>
              <a:rPr lang="ru-RU" sz="1400" b="1" i="1" dirty="0">
                <a:solidFill>
                  <a:srgbClr val="CC00CC"/>
                </a:solidFill>
                <a:cs typeface="Arial" pitchFamily="34" charset="0"/>
              </a:rPr>
              <a:t>подпрограмме «Обеспечение жителей </a:t>
            </a:r>
            <a:r>
              <a:rPr lang="ru-RU" sz="1400" b="1" i="1" dirty="0" smtClean="0">
                <a:solidFill>
                  <a:srgbClr val="CC00CC"/>
                </a:solidFill>
                <a:cs typeface="Arial" pitchFamily="34" charset="0"/>
              </a:rPr>
              <a:t>Фёдоровского </a:t>
            </a:r>
            <a:r>
              <a:rPr lang="ru-RU" sz="1400" b="1" i="1" dirty="0">
                <a:solidFill>
                  <a:srgbClr val="CC00CC"/>
                </a:solidFill>
                <a:cs typeface="Arial" pitchFamily="34" charset="0"/>
              </a:rPr>
              <a:t>городского поселения Тосненского района Ленинградской области услугами в сфере физической культуры и спорта»</a:t>
            </a:r>
            <a:r>
              <a:rPr lang="ru-RU" sz="1400" b="1" dirty="0">
                <a:solidFill>
                  <a:srgbClr val="CC00CC"/>
                </a:solidFill>
                <a:cs typeface="Arial" pitchFamily="34" charset="0"/>
              </a:rPr>
              <a:t> </a:t>
            </a:r>
          </a:p>
          <a:p>
            <a:pPr algn="just">
              <a:defRPr/>
            </a:pP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запланированы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расходы на обеспечение деятельности МКУ «Федоровский ДК» в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сумме</a:t>
            </a:r>
          </a:p>
          <a:p>
            <a:pPr algn="just">
              <a:defRPr/>
            </a:pP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+mj-lt"/>
                <a:cs typeface="Arial" pitchFamily="34" charset="0"/>
              </a:rPr>
              <a:t>4 324,0</a:t>
            </a:r>
            <a:r>
              <a:rPr lang="ru-RU" sz="1400" b="1" dirty="0" smtClean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cs typeface="Arial" pitchFamily="34" charset="0"/>
              </a:rPr>
              <a:t>тыс. руб.  </a:t>
            </a:r>
            <a:endParaRPr lang="ru-RU" sz="1400" b="1" dirty="0" smtClean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endParaRPr lang="ru-RU" sz="14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  <a:p>
            <a:pPr algn="just">
              <a:defRPr/>
            </a:pPr>
            <a:endParaRPr lang="ru-RU" sz="1400" b="1" dirty="0">
              <a:solidFill>
                <a:schemeClr val="accent4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C:\Users\Glavbuh\Desktop\Бюджет\Ma_o3N4VoC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496"/>
            <a:ext cx="4286280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857232"/>
          <a:ext cx="7992888" cy="3000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2888"/>
              </a:tblGrid>
              <a:tr h="3000396">
                <a:tc>
                  <a:txBody>
                    <a:bodyPr/>
                    <a:lstStyle/>
                    <a:p>
                      <a:pPr algn="ctr" fontAlgn="ctr"/>
                      <a:endParaRPr lang="ru-RU" sz="1600" b="1" u="none" strike="noStrike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«Водоснабжение и водоотведение Фёдоровского городского поселения Тосненского муниципального района Ленинградской области"                                                                                                                                                                </a:t>
                      </a: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2000" b="1" u="none" strike="noStrike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409</a:t>
                      </a: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,640 тыс. рублей </a:t>
                      </a:r>
                    </a:p>
                    <a:p>
                      <a:pPr algn="ctr" fontAlgn="ctr"/>
                      <a:r>
                        <a:rPr lang="ru-RU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(из них</a:t>
                      </a:r>
                      <a:r>
                        <a:rPr lang="en-US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областной бюджет – 168</a:t>
                      </a:r>
                      <a:r>
                        <a:rPr lang="ru-RU" sz="1800" b="1" i="1" u="none" strike="noStrike" kern="12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000,00</a:t>
                      </a:r>
                      <a:r>
                        <a:rPr lang="ru-RU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рублей,</a:t>
                      </a:r>
                    </a:p>
                    <a:p>
                      <a:pPr algn="ctr" fontAlgn="ctr"/>
                      <a:r>
                        <a:rPr lang="ru-RU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местный бюджет – 34</a:t>
                      </a:r>
                      <a:r>
                        <a:rPr lang="ru-RU" sz="1800" b="1" i="1" u="none" strike="noStrike" kern="12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409,640</a:t>
                      </a:r>
                      <a:r>
                        <a:rPr lang="ru-RU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тыс. рублей)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u="none" strike="noStrike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Средства направлены на </a:t>
                      </a:r>
                      <a:r>
                        <a:rPr kumimoji="0" lang="ru-RU" sz="1800" b="1" i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800" b="1" i="1" kern="120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троительство повышающей насосной станции и резервуаров чистой питьевой воды</a:t>
                      </a:r>
                    </a:p>
                  </a:txBody>
                  <a:tcPr marL="9227" marR="9227" marT="92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 descr="C:\Users\Glavbuh\Desktop\Бюджет\вн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4000504"/>
            <a:ext cx="4071966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0100" y="500042"/>
            <a:ext cx="7129463" cy="1077218"/>
          </a:xfrm>
          <a:prstGeom prst="rect">
            <a:avLst/>
          </a:prstGeom>
          <a:solidFill>
            <a:srgbClr val="06D2E8">
              <a:alpha val="17000"/>
            </a:srgbClr>
          </a:solidFill>
          <a:ln w="47625" cmpd="dbl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Муниципальная программа "Безопасность 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Фёдоровского 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городского поселения 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Тосненского муниципального 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района Ленинградской области"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1 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656</a:t>
            </a:r>
            <a:r>
              <a:rPr lang="ru-RU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,0 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cs typeface="+mn-cs"/>
              </a:rPr>
              <a:t>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0100" y="1571612"/>
            <a:ext cx="7129462" cy="3739485"/>
          </a:xfrm>
          <a:prstGeom prst="rect">
            <a:avLst/>
          </a:prstGeom>
          <a:solidFill>
            <a:srgbClr val="06D2E8">
              <a:alpha val="15000"/>
            </a:srgbClr>
          </a:solidFill>
          <a:ln w="38100" cmpd="dbl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5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ru-RU" sz="1500" b="1" u="sng" dirty="0">
                <a:solidFill>
                  <a:srgbClr val="0000FF"/>
                </a:solidFill>
                <a:cs typeface="Arial" pitchFamily="34" charset="0"/>
              </a:rPr>
              <a:t>Средства направлены на:</a:t>
            </a:r>
          </a:p>
          <a:p>
            <a:pPr algn="just">
              <a:defRPr/>
            </a:pPr>
            <a:endParaRPr lang="ru-RU" sz="1500" b="1" u="sng" dirty="0">
              <a:solidFill>
                <a:srgbClr val="008080"/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sz="1500" b="1" i="1" dirty="0">
                <a:solidFill>
                  <a:srgbClr val="003399"/>
                </a:solidFill>
                <a:cs typeface="Arial" pitchFamily="34" charset="0"/>
              </a:rPr>
              <a:t>- </a:t>
            </a: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о</a:t>
            </a:r>
            <a:r>
              <a:rPr lang="ru-RU" sz="1600" b="1" i="1" dirty="0" smtClean="0">
                <a:solidFill>
                  <a:srgbClr val="0000FF"/>
                </a:solidFill>
                <a:cs typeface="Arial" pitchFamily="34" charset="0"/>
              </a:rPr>
              <a:t>бслуживание </a:t>
            </a: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системы видеонаблюдения  </a:t>
            </a:r>
            <a:r>
              <a:rPr lang="ru-RU" sz="1500" b="1" i="1" dirty="0">
                <a:solidFill>
                  <a:srgbClr val="003399"/>
                </a:solidFill>
                <a:cs typeface="Arial" pitchFamily="34" charset="0"/>
              </a:rPr>
              <a:t>- </a:t>
            </a:r>
            <a:r>
              <a:rPr lang="ru-RU" sz="1500" b="1" i="1" u="sng" dirty="0" smtClean="0">
                <a:solidFill>
                  <a:srgbClr val="7030A0"/>
                </a:solidFill>
                <a:cs typeface="Arial" pitchFamily="34" charset="0"/>
              </a:rPr>
              <a:t>670,0 </a:t>
            </a:r>
            <a:r>
              <a:rPr lang="ru-RU" sz="1500" b="1" i="1" u="sng" dirty="0">
                <a:solidFill>
                  <a:srgbClr val="7030A0"/>
                </a:solidFill>
                <a:cs typeface="Arial" pitchFamily="34" charset="0"/>
              </a:rPr>
              <a:t>тыс. руб.</a:t>
            </a:r>
          </a:p>
          <a:p>
            <a:pPr algn="just">
              <a:defRPr/>
            </a:pPr>
            <a:r>
              <a:rPr lang="ru-RU" sz="1600" b="1" i="1" dirty="0">
                <a:solidFill>
                  <a:srgbClr val="003399"/>
                </a:solidFill>
                <a:cs typeface="Arial" pitchFamily="34" charset="0"/>
              </a:rPr>
              <a:t>- </a:t>
            </a: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на реализацию мероприятий в области пожарной безопасности (техническое обслуживание пожарной машины, обслуживание пожарных гидрантов )</a:t>
            </a:r>
            <a:r>
              <a:rPr lang="ru-RU" sz="1600" b="1" i="1" dirty="0">
                <a:solidFill>
                  <a:srgbClr val="003399"/>
                </a:solidFill>
                <a:cs typeface="Arial" pitchFamily="34" charset="0"/>
              </a:rPr>
              <a:t> – </a:t>
            </a:r>
            <a:r>
              <a:rPr lang="ru-RU" sz="1600" b="1" i="1" u="sng" dirty="0" smtClean="0">
                <a:solidFill>
                  <a:srgbClr val="7030A0"/>
                </a:solidFill>
                <a:cs typeface="Arial" pitchFamily="34" charset="0"/>
              </a:rPr>
              <a:t>410,0 </a:t>
            </a:r>
            <a:r>
              <a:rPr lang="ru-RU" sz="1600" b="1" i="1" u="sng" dirty="0">
                <a:solidFill>
                  <a:srgbClr val="7030A0"/>
                </a:solidFill>
                <a:cs typeface="Arial" pitchFamily="34" charset="0"/>
              </a:rPr>
              <a:t>тыс. руб</a:t>
            </a:r>
            <a:r>
              <a:rPr lang="ru-RU" sz="1600" b="1" i="1" u="sng" dirty="0">
                <a:solidFill>
                  <a:srgbClr val="003399"/>
                </a:solidFill>
                <a:cs typeface="Arial" pitchFamily="34" charset="0"/>
              </a:rPr>
              <a:t>.</a:t>
            </a:r>
          </a:p>
          <a:p>
            <a:pPr algn="just">
              <a:defRPr/>
            </a:pPr>
            <a:r>
              <a:rPr lang="ru-RU" sz="1600" b="1" i="1" dirty="0">
                <a:solidFill>
                  <a:srgbClr val="003399"/>
                </a:solidFill>
                <a:cs typeface="Arial" pitchFamily="34" charset="0"/>
              </a:rPr>
              <a:t>- </a:t>
            </a: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на реализацию мероприятий по обслуживанию и эксплуатации системы оповещения населения </a:t>
            </a:r>
            <a:r>
              <a:rPr lang="ru-RU" sz="1600" b="1" i="1" u="sng" dirty="0">
                <a:solidFill>
                  <a:srgbClr val="003399"/>
                </a:solidFill>
                <a:cs typeface="Arial" pitchFamily="34" charset="0"/>
              </a:rPr>
              <a:t>- </a:t>
            </a:r>
            <a:r>
              <a:rPr lang="ru-RU" sz="1600" b="1" i="1" u="sng" dirty="0" smtClean="0">
                <a:solidFill>
                  <a:srgbClr val="7030A0"/>
                </a:solidFill>
                <a:cs typeface="Arial" pitchFamily="34" charset="0"/>
              </a:rPr>
              <a:t>300,0 </a:t>
            </a:r>
            <a:r>
              <a:rPr lang="ru-RU" sz="1600" b="1" i="1" u="sng" dirty="0">
                <a:solidFill>
                  <a:srgbClr val="7030A0"/>
                </a:solidFill>
                <a:cs typeface="Arial" pitchFamily="34" charset="0"/>
              </a:rPr>
              <a:t>тыс. руб.</a:t>
            </a:r>
          </a:p>
          <a:p>
            <a:pPr algn="just">
              <a:buFontTx/>
              <a:buChar char="-"/>
              <a:defRPr/>
            </a:pPr>
            <a:r>
              <a:rPr lang="ru-RU" sz="1600" b="1" i="1" u="sng" dirty="0" smtClean="0">
                <a:solidFill>
                  <a:srgbClr val="0000FF"/>
                </a:solidFill>
                <a:cs typeface="Arial" pitchFamily="34" charset="0"/>
              </a:rPr>
              <a:t>несение </a:t>
            </a:r>
            <a:r>
              <a:rPr lang="ru-RU" sz="1600" b="1" i="1" u="sng" dirty="0">
                <a:solidFill>
                  <a:srgbClr val="0000FF"/>
                </a:solidFill>
                <a:cs typeface="Arial" pitchFamily="34" charset="0"/>
              </a:rPr>
              <a:t>аварийно-спасательной готовности </a:t>
            </a:r>
            <a:r>
              <a:rPr lang="ru-RU" sz="1600" b="1" i="1" u="sng" dirty="0">
                <a:solidFill>
                  <a:srgbClr val="7030A0"/>
                </a:solidFill>
                <a:cs typeface="Arial" pitchFamily="34" charset="0"/>
              </a:rPr>
              <a:t>– </a:t>
            </a:r>
            <a:r>
              <a:rPr lang="ru-RU" sz="1600" b="1" i="1" u="sng" dirty="0" smtClean="0">
                <a:solidFill>
                  <a:srgbClr val="7030A0"/>
                </a:solidFill>
                <a:cs typeface="Arial" pitchFamily="34" charset="0"/>
              </a:rPr>
              <a:t>55,0 </a:t>
            </a:r>
            <a:r>
              <a:rPr lang="ru-RU" sz="1600" b="1" i="1" u="sng" dirty="0">
                <a:solidFill>
                  <a:srgbClr val="7030A0"/>
                </a:solidFill>
                <a:cs typeface="Arial" pitchFamily="34" charset="0"/>
              </a:rPr>
              <a:t>тыс.руб.</a:t>
            </a:r>
          </a:p>
          <a:p>
            <a:pPr algn="just">
              <a:buFontTx/>
              <a:buChar char="-"/>
              <a:defRPr/>
            </a:pP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 услуги по обслуживанию тревожной кнопки – </a:t>
            </a:r>
            <a:r>
              <a:rPr lang="ru-RU" sz="1600" b="1" i="1" u="sng" dirty="0" smtClean="0">
                <a:solidFill>
                  <a:srgbClr val="7030A0"/>
                </a:solidFill>
                <a:cs typeface="Arial" pitchFamily="34" charset="0"/>
              </a:rPr>
              <a:t>170,0 </a:t>
            </a:r>
            <a:r>
              <a:rPr lang="ru-RU" sz="1600" b="1" i="1" u="sng" dirty="0">
                <a:solidFill>
                  <a:srgbClr val="7030A0"/>
                </a:solidFill>
                <a:cs typeface="Arial" pitchFamily="34" charset="0"/>
              </a:rPr>
              <a:t>тыс. руб.</a:t>
            </a:r>
          </a:p>
          <a:p>
            <a:pPr algn="just">
              <a:buFontTx/>
              <a:buChar char="-"/>
              <a:defRPr/>
            </a:pP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 м</a:t>
            </a:r>
            <a:r>
              <a:rPr lang="ru-RU" sz="1600" b="1" i="1" dirty="0" smtClean="0">
                <a:solidFill>
                  <a:srgbClr val="0000FF"/>
                </a:solidFill>
                <a:cs typeface="Arial" pitchFamily="34" charset="0"/>
              </a:rPr>
              <a:t>ероприятия </a:t>
            </a:r>
            <a:r>
              <a:rPr lang="ru-RU" sz="1600" b="1" i="1" dirty="0">
                <a:solidFill>
                  <a:srgbClr val="0000FF"/>
                </a:solidFill>
                <a:cs typeface="Arial" pitchFamily="34" charset="0"/>
              </a:rPr>
              <a:t>по противодействию экстремизму и профилактике терроризма </a:t>
            </a:r>
            <a:r>
              <a:rPr lang="ru-RU" sz="1600" b="1" dirty="0" smtClean="0">
                <a:solidFill>
                  <a:srgbClr val="0000FF"/>
                </a:solidFill>
                <a:cs typeface="Arial" pitchFamily="34" charset="0"/>
              </a:rPr>
              <a:t>– </a:t>
            </a:r>
            <a:r>
              <a:rPr lang="ru-RU" sz="1600" b="1" u="sng" dirty="0" smtClean="0">
                <a:solidFill>
                  <a:srgbClr val="7030A0"/>
                </a:solidFill>
                <a:cs typeface="Arial" pitchFamily="34" charset="0"/>
              </a:rPr>
              <a:t>5,0 </a:t>
            </a:r>
            <a:r>
              <a:rPr lang="ru-RU" sz="1600" b="1" u="sng" dirty="0">
                <a:solidFill>
                  <a:srgbClr val="7030A0"/>
                </a:solidFill>
                <a:cs typeface="Arial" pitchFamily="34" charset="0"/>
              </a:rPr>
              <a:t>тыс. руб</a:t>
            </a:r>
            <a:r>
              <a:rPr lang="ru-RU" sz="1600" b="1" u="sng" dirty="0" smtClean="0">
                <a:solidFill>
                  <a:srgbClr val="7030A0"/>
                </a:solidFill>
                <a:cs typeface="Arial" pitchFamily="34" charset="0"/>
              </a:rPr>
              <a:t>.</a:t>
            </a:r>
          </a:p>
          <a:p>
            <a:pPr algn="just">
              <a:buFontTx/>
              <a:buChar char="-"/>
              <a:defRPr/>
            </a:pPr>
            <a:r>
              <a:rPr lang="ru-RU" sz="1600" b="1" i="1" dirty="0" smtClean="0">
                <a:solidFill>
                  <a:srgbClr val="0000FF"/>
                </a:solidFill>
              </a:rPr>
              <a:t>создание резервов (запасов) материальных ресурсов для ликвидации ЧС – </a:t>
            </a:r>
            <a:r>
              <a:rPr lang="ru-RU" sz="1600" b="1" i="1" u="sng" dirty="0" smtClean="0">
                <a:solidFill>
                  <a:srgbClr val="7030A0"/>
                </a:solidFill>
                <a:cs typeface="Arial" pitchFamily="34" charset="0"/>
              </a:rPr>
              <a:t>46</a:t>
            </a:r>
            <a:r>
              <a:rPr lang="ru-RU" sz="1600" b="1" u="sng" dirty="0" smtClean="0">
                <a:solidFill>
                  <a:srgbClr val="7030A0"/>
                </a:solidFill>
                <a:cs typeface="Arial" pitchFamily="34" charset="0"/>
              </a:rPr>
              <a:t>,0 тыс. </a:t>
            </a:r>
            <a:r>
              <a:rPr lang="ru-RU" sz="1600" b="1" u="sng" dirty="0" err="1" smtClean="0">
                <a:solidFill>
                  <a:srgbClr val="7030A0"/>
                </a:solidFill>
                <a:cs typeface="Arial" pitchFamily="34" charset="0"/>
              </a:rPr>
              <a:t>руб</a:t>
            </a:r>
            <a:endParaRPr lang="ru-RU" sz="1500" b="1" i="1" u="sng" dirty="0">
              <a:solidFill>
                <a:srgbClr val="7030A0"/>
              </a:solidFill>
              <a:cs typeface="Arial" pitchFamily="34" charset="0"/>
            </a:endParaRPr>
          </a:p>
          <a:p>
            <a:pPr algn="just">
              <a:defRPr/>
            </a:pPr>
            <a:endParaRPr lang="ru-RU" sz="1500" b="1" dirty="0">
              <a:solidFill>
                <a:schemeClr val="accent6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0484" name="Picture 8" descr="http://getgadget.net/wp-content/uploads/2016/11/videonablude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13" y="5397500"/>
            <a:ext cx="2379662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http://bibliopskov.ru/img2015/po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5286375"/>
            <a:ext cx="16430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1835696" y="116632"/>
            <a:ext cx="5400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cap="all" dirty="0" smtClean="0">
                <a:ln w="9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 основывается на:</a:t>
            </a:r>
            <a:endParaRPr lang="ru-RU" sz="2300" dirty="0">
              <a:ln w="900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1385109"/>
            <a:ext cx="9144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положениях послания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0" y="385762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бюджетной политики и налоговой политики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0" y="507207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прогнозе социально-экономического развития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64357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Муниципальных программах 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(проектах изменений  муниципальных программ)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2226" grpId="0"/>
      <p:bldP spid="41" grpId="0"/>
      <p:bldP spid="4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750" y="428604"/>
          <a:ext cx="7992888" cy="1836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2888"/>
              </a:tblGrid>
              <a:tr h="1836775">
                <a:tc>
                  <a:txBody>
                    <a:bodyPr/>
                    <a:lstStyle/>
                    <a:p>
                      <a:pPr algn="ctr" fontAlgn="ctr"/>
                      <a:endParaRPr lang="ru-RU" sz="1600" b="1" u="none" strike="noStrike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«Борьба с борщевиком Сосновского на территории Фёдоровского городского поселения Тосненского муниципального района Ленинградской области»</a:t>
                      </a:r>
                    </a:p>
                    <a:p>
                      <a:pPr algn="ctr" fontAlgn="ctr"/>
                      <a:r>
                        <a:rPr lang="ru-RU" sz="1600" b="1" u="sng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1" u="sng" strike="noStrike" baseline="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206</a:t>
                      </a:r>
                      <a:r>
                        <a:rPr lang="ru-RU" sz="1600" b="1" u="sng" strike="noStrike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  тыс. рублей  (764,7 тыс. руб. – областной бюджет, 441,5 тыс.руб. – местный бюджет)</a:t>
                      </a:r>
                    </a:p>
                    <a:p>
                      <a:pPr algn="ctr" fontAlgn="ctr"/>
                      <a:endParaRPr lang="ru-RU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27" marR="9227" marT="922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1331913" y="2143116"/>
          <a:ext cx="6696744" cy="17819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96744"/>
              </a:tblGrid>
              <a:tr h="1781977">
                <a:tc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FontTx/>
                        <a:buNone/>
                      </a:pPr>
                      <a:r>
                        <a:rPr lang="ru-RU" sz="16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Ликвидация очагов распространения борщевика химическими методами</a:t>
                      </a:r>
                    </a:p>
                    <a:p>
                      <a:pPr marL="0" indent="0" algn="ctr" defTabSz="914400" rtl="0" eaLnBrk="1" fontAlgn="ctr" latinLnBrk="0" hangingPunct="1">
                        <a:buFontTx/>
                        <a:buNone/>
                      </a:pPr>
                      <a:r>
                        <a:rPr lang="ru-RU" sz="1600" b="1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600" b="1" u="sng" strike="noStrike" kern="1200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156</a:t>
                      </a:r>
                      <a:r>
                        <a:rPr lang="ru-RU" sz="1600" b="1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,2 </a:t>
                      </a:r>
                      <a:r>
                        <a:rPr lang="ru-RU" sz="1600" b="1" u="sng" strike="noStrike" kern="12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тыс. рублей.</a:t>
                      </a:r>
                    </a:p>
                    <a:p>
                      <a:pPr marL="285750" indent="-285750" algn="ctr" defTabSz="914400" rtl="0" eaLnBrk="1" fontAlgn="ctr" latinLnBrk="0" hangingPunct="1">
                        <a:buFontTx/>
                        <a:buChar char="-"/>
                      </a:pPr>
                      <a:endParaRPr lang="ru-RU" sz="1600" b="0" u="none" strike="noStrike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indent="0" algn="ctr" defTabSz="914400" rtl="0" eaLnBrk="1" fontAlgn="ctr" latinLnBrk="0" hangingPunct="1">
                        <a:buFontTx/>
                        <a:buNone/>
                      </a:pPr>
                      <a:r>
                        <a:rPr lang="ru-RU" sz="16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Оценка эффективности проведенных химических мероприятий по уничтожению борщевика Сосновского</a:t>
                      </a:r>
                    </a:p>
                    <a:p>
                      <a:pPr marL="0" indent="0" algn="ctr" defTabSz="914400" rtl="0" eaLnBrk="1" fontAlgn="ctr" latinLnBrk="0" hangingPunct="1">
                        <a:buFontTx/>
                        <a:buNone/>
                      </a:pPr>
                      <a:r>
                        <a:rPr lang="ru-RU" sz="1600" b="1" u="sng" strike="noStrike" kern="1200" dirty="0" smtClean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50,0 тыс. рублей.</a:t>
                      </a:r>
                    </a:p>
                  </a:txBody>
                  <a:tcPr marL="9525" marR="9525" marT="95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5143500" y="4143375"/>
            <a:ext cx="3357563" cy="2452688"/>
          </a:xfrm>
          <a:prstGeom prst="round2Diag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1C6A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1519" name="Picture 2" descr="https://avatars.mds.yandex.net/get-zen_doc/1899275/pub_5e53aea2b38ee002b5fc5215_5e53aed7199f2d3291f18a0b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414337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4438" y="1357313"/>
            <a:ext cx="6985000" cy="2385268"/>
          </a:xfrm>
          <a:prstGeom prst="rect">
            <a:avLst/>
          </a:prstGeom>
          <a:solidFill>
            <a:srgbClr val="00B0F0">
              <a:alpha val="29000"/>
            </a:srgbClr>
          </a:solidFill>
          <a:ln w="69850">
            <a:solidFill>
              <a:srgbClr val="06D2E8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3399"/>
                </a:solidFill>
                <a:latin typeface="+mj-lt"/>
                <a:cs typeface="Arial" pitchFamily="34" charset="0"/>
              </a:rPr>
              <a:t>Непрограммные расходы в </a:t>
            </a:r>
            <a:r>
              <a:rPr lang="ru-RU" sz="1600" b="1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2022 </a:t>
            </a:r>
            <a:r>
              <a:rPr lang="ru-RU" sz="1600" b="1" dirty="0">
                <a:solidFill>
                  <a:srgbClr val="003399"/>
                </a:solidFill>
                <a:latin typeface="+mj-lt"/>
                <a:cs typeface="Arial" pitchFamily="34" charset="0"/>
              </a:rPr>
              <a:t>году </a:t>
            </a:r>
            <a:r>
              <a:rPr lang="ru-RU" sz="1600" b="1" dirty="0" smtClean="0">
                <a:solidFill>
                  <a:srgbClr val="003399"/>
                </a:solidFill>
                <a:latin typeface="+mj-lt"/>
                <a:cs typeface="Arial" pitchFamily="34" charset="0"/>
              </a:rPr>
              <a:t>составят</a:t>
            </a:r>
            <a:endParaRPr lang="ru-RU" sz="1600" b="1" dirty="0">
              <a:solidFill>
                <a:srgbClr val="003399"/>
              </a:solidFill>
              <a:latin typeface="+mj-lt"/>
              <a:cs typeface="Arial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47 530,02 </a:t>
            </a:r>
            <a:r>
              <a:rPr lang="ru-RU" sz="1600" b="1" dirty="0">
                <a:solidFill>
                  <a:srgbClr val="002060"/>
                </a:solidFill>
                <a:latin typeface="+mj-lt"/>
                <a:cs typeface="Arial" pitchFamily="34" charset="0"/>
              </a:rPr>
              <a:t>тыс. руб., из них: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решение вопросов в области национальной экономики –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110,0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тыс. руб.</a:t>
            </a: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;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мероприятия в области национальной безопасности –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3,5 тыс. руб.</a:t>
            </a: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; 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3399"/>
                </a:solidFill>
                <a:cs typeface="Arial" pitchFamily="34" charset="0"/>
              </a:rPr>
              <a:t>мероприятия в сфере поддержки издательств и периодических средств массовой информации-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1 031,1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тыс.руб.</a:t>
            </a: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;</a:t>
            </a:r>
          </a:p>
          <a:p>
            <a:pPr algn="just">
              <a:buFontTx/>
              <a:buChar char="-"/>
              <a:defRPr/>
            </a:pPr>
            <a:r>
              <a:rPr lang="ru-RU" sz="1600" dirty="0" smtClean="0">
                <a:solidFill>
                  <a:srgbClr val="002060"/>
                </a:solidFill>
                <a:cs typeface="Arial" pitchFamily="34" charset="0"/>
              </a:rPr>
              <a:t>решение </a:t>
            </a: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общегосударственных вопросов </a:t>
            </a:r>
            <a:r>
              <a:rPr lang="ru-RU" sz="1600">
                <a:solidFill>
                  <a:srgbClr val="002060"/>
                </a:solidFill>
                <a:cs typeface="Arial" pitchFamily="34" charset="0"/>
              </a:rPr>
              <a:t>– </a:t>
            </a:r>
            <a:r>
              <a:rPr lang="ru-RU" sz="1600" b="1" smtClean="0">
                <a:solidFill>
                  <a:srgbClr val="002060"/>
                </a:solidFill>
                <a:cs typeface="Arial" pitchFamily="34" charset="0"/>
              </a:rPr>
              <a:t>45 800,82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тыс. руб.;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мобилизационная и вневойсковая подготовка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–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289,6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тыс.руб.;</a:t>
            </a:r>
            <a:endParaRPr lang="ru-RU" sz="1600" dirty="0">
              <a:solidFill>
                <a:srgbClr val="002060"/>
              </a:solidFill>
              <a:cs typeface="Arial" pitchFamily="34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002060"/>
                </a:solidFill>
                <a:cs typeface="Arial" pitchFamily="34" charset="0"/>
              </a:rPr>
              <a:t>- мероприятия социальной политики – </a:t>
            </a:r>
            <a:r>
              <a:rPr lang="ru-RU" sz="1600" b="1" dirty="0" smtClean="0">
                <a:solidFill>
                  <a:srgbClr val="002060"/>
                </a:solidFill>
                <a:cs typeface="Arial" pitchFamily="34" charset="0"/>
              </a:rPr>
              <a:t>295,0 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тыс. руб.</a:t>
            </a:r>
            <a:endParaRPr lang="ru-RU" sz="15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531" name="Заголовок 1"/>
          <p:cNvSpPr>
            <a:spLocks noGrp="1"/>
          </p:cNvSpPr>
          <p:nvPr>
            <p:ph type="title"/>
          </p:nvPr>
        </p:nvSpPr>
        <p:spPr>
          <a:xfrm>
            <a:off x="971550" y="-12700"/>
            <a:ext cx="7424738" cy="1227138"/>
          </a:xfrm>
        </p:spPr>
        <p:txBody>
          <a:bodyPr/>
          <a:lstStyle/>
          <a:p>
            <a:r>
              <a:rPr lang="ru-RU" sz="3200" b="1" smtClean="0">
                <a:solidFill>
                  <a:srgbClr val="0000FF"/>
                </a:solidFill>
                <a:latin typeface="Bookman Old Style" pitchFamily="18" charset="0"/>
              </a:rPr>
              <a:t>Непрограммные расходы</a:t>
            </a:r>
          </a:p>
        </p:txBody>
      </p:sp>
      <p:sp>
        <p:nvSpPr>
          <p:cNvPr id="22532" name="AutoShape 2" descr="http://proxy.whoisaaronbrown.com/proxy/http:/img-fotki.yandex.ru/get/5605/svetlera.1e1/0_58d33_b152dab7_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4" descr="http://proxy.whoisaaronbrown.com/proxy/http:/img-fotki.yandex.ru/get/5605/svetlera.1e1/0_58d33_b152dab7_L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4" name="Picture 2" descr="https://tverlife.ru/wp-content/uploads/2020/06/6d0015138fc36e4216c58d3aad0d77b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4500563"/>
            <a:ext cx="4357687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1476375" y="1700213"/>
            <a:ext cx="61198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8000" b="1">
                <a:solidFill>
                  <a:srgbClr val="0000FF"/>
                </a:solidFill>
                <a:latin typeface="Arial" charset="0"/>
              </a:rPr>
              <a:t>Спасибо за </a:t>
            </a:r>
          </a:p>
          <a:p>
            <a:pPr algn="ctr"/>
            <a:r>
              <a:rPr lang="ru-RU" altLang="ru-RU" sz="8000" b="1">
                <a:solidFill>
                  <a:srgbClr val="0000FF"/>
                </a:solidFill>
                <a:latin typeface="Arial" charset="0"/>
              </a:rPr>
              <a:t>внимание!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5656" y="0"/>
            <a:ext cx="67687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параметры проекта бюджета Фёдоровского городского поселения Тосненского муниципального района Ленинградской области на 2022 год и на плановый период 2023-2024 годов (тыс. руб.)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1889218132"/>
              </p:ext>
            </p:extLst>
          </p:nvPr>
        </p:nvGraphicFramePr>
        <p:xfrm>
          <a:off x="0" y="1628800"/>
          <a:ext cx="8388424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63688" y="422108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346 850,089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35896" y="465585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129 928,820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39752" y="551723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129 928,820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56176" y="5304289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132 284,920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92494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360 505,234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89273" y="551723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132 284,920</a:t>
            </a:r>
          </a:p>
        </p:txBody>
      </p:sp>
      <p:grpSp>
        <p:nvGrpSpPr>
          <p:cNvPr id="2" name="Группа 31"/>
          <p:cNvGrpSpPr/>
          <p:nvPr/>
        </p:nvGrpSpPr>
        <p:grpSpPr>
          <a:xfrm>
            <a:off x="3329696" y="3696997"/>
            <a:ext cx="1608103" cy="896508"/>
            <a:chOff x="4154644" y="4221088"/>
            <a:chExt cx="1747938" cy="896508"/>
          </a:xfrm>
        </p:grpSpPr>
        <p:sp>
          <p:nvSpPr>
            <p:cNvPr id="30" name="TextBox 29"/>
            <p:cNvSpPr txBox="1"/>
            <p:nvPr/>
          </p:nvSpPr>
          <p:spPr>
            <a:xfrm>
              <a:off x="4174390" y="422108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Дефицит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154644" y="471748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0,00</a:t>
              </a:r>
            </a:p>
          </p:txBody>
        </p:sp>
      </p:grpSp>
      <p:grpSp>
        <p:nvGrpSpPr>
          <p:cNvPr id="3" name="Группа 32"/>
          <p:cNvGrpSpPr/>
          <p:nvPr/>
        </p:nvGrpSpPr>
        <p:grpSpPr>
          <a:xfrm>
            <a:off x="1648879" y="1786870"/>
            <a:ext cx="1692696" cy="760150"/>
            <a:chOff x="4644008" y="3212976"/>
            <a:chExt cx="1800200" cy="760150"/>
          </a:xfrm>
        </p:grpSpPr>
        <p:sp>
          <p:nvSpPr>
            <p:cNvPr id="34" name="TextBox 33"/>
            <p:cNvSpPr txBox="1"/>
            <p:nvPr/>
          </p:nvSpPr>
          <p:spPr>
            <a:xfrm>
              <a:off x="4644008" y="321297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cap="all" dirty="0" smtClean="0">
                  <a:ln w="9000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Дефицит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6016" y="357301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cap="all" dirty="0" smtClean="0">
                  <a:ln w="9000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-13 655,145</a:t>
              </a:r>
            </a:p>
          </p:txBody>
        </p:sp>
      </p:grpSp>
      <p:grpSp>
        <p:nvGrpSpPr>
          <p:cNvPr id="5" name="Группа 38"/>
          <p:cNvGrpSpPr/>
          <p:nvPr/>
        </p:nvGrpSpPr>
        <p:grpSpPr>
          <a:xfrm>
            <a:off x="5216546" y="3717032"/>
            <a:ext cx="1800200" cy="760150"/>
            <a:chOff x="4644008" y="3212976"/>
            <a:chExt cx="1800200" cy="760150"/>
          </a:xfrm>
        </p:grpSpPr>
        <p:sp>
          <p:nvSpPr>
            <p:cNvPr id="40" name="TextBox 39"/>
            <p:cNvSpPr txBox="1"/>
            <p:nvPr/>
          </p:nvSpPr>
          <p:spPr>
            <a:xfrm>
              <a:off x="4644008" y="321297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Дефицит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16016" y="3573016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cap="all" dirty="0" smtClean="0">
                  <a:ln w="9000" cmpd="sng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0,00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7998392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7" grpId="0">
        <p:bldAsOne/>
      </p:bldGraphic>
      <p:bldP spid="10" grpId="0"/>
      <p:bldP spid="13" grpId="0"/>
      <p:bldP spid="17" grpId="0"/>
      <p:bldP spid="20" grpId="0"/>
      <p:bldP spid="9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11560" y="0"/>
            <a:ext cx="853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доходов бюджета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="" xmlns:p14="http://schemas.microsoft.com/office/powerpoint/2010/main" val="2830642726"/>
              </p:ext>
            </p:extLst>
          </p:nvPr>
        </p:nvGraphicFramePr>
        <p:xfrm>
          <a:off x="928662" y="1643050"/>
          <a:ext cx="784887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0430" y="3786190"/>
            <a:ext cx="2000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itchFamily="18" charset="0"/>
                <a:cs typeface="Times New Roman" pitchFamily="18" charset="0"/>
              </a:rPr>
              <a:t>60,0%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328498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37,6%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678" y="1428736"/>
            <a:ext cx="128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8A3E"/>
                </a:solidFill>
                <a:effectLst/>
                <a:latin typeface="Times New Roman" pitchFamily="18" charset="0"/>
                <a:cs typeface="Times New Roman" pitchFamily="18" charset="0"/>
              </a:rPr>
              <a:t>2,4%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3352" y="980728"/>
            <a:ext cx="1260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33"/>
          <p:cNvGrpSpPr/>
          <p:nvPr/>
        </p:nvGrpSpPr>
        <p:grpSpPr>
          <a:xfrm>
            <a:off x="5715008" y="2714620"/>
            <a:ext cx="2232248" cy="720080"/>
            <a:chOff x="5868144" y="2564904"/>
            <a:chExt cx="2232248" cy="720080"/>
          </a:xfrm>
        </p:grpSpPr>
        <p:sp>
          <p:nvSpPr>
            <p:cNvPr id="5" name="TextBox 4"/>
            <p:cNvSpPr txBox="1"/>
            <p:nvPr/>
          </p:nvSpPr>
          <p:spPr>
            <a:xfrm>
              <a:off x="5940152" y="2564904"/>
              <a:ext cx="21602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cap="all" dirty="0" smtClean="0">
                  <a:ln w="9000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208</a:t>
              </a:r>
              <a:r>
                <a:rPr lang="en-US" sz="2800" b="1" cap="all" dirty="0" smtClean="0">
                  <a:ln w="9000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2800" b="1" cap="all" dirty="0" smtClean="0">
                  <a:ln w="9000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191,1</a:t>
              </a:r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5868144" y="3068960"/>
              <a:ext cx="216024" cy="216024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6084168" y="3068960"/>
              <a:ext cx="165618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Группа 36"/>
          <p:cNvGrpSpPr/>
          <p:nvPr/>
        </p:nvGrpSpPr>
        <p:grpSpPr>
          <a:xfrm>
            <a:off x="0" y="1500174"/>
            <a:ext cx="2000232" cy="720080"/>
            <a:chOff x="107504" y="1628800"/>
            <a:chExt cx="2000232" cy="720080"/>
          </a:xfrm>
        </p:grpSpPr>
        <p:cxnSp>
          <p:nvCxnSpPr>
            <p:cNvPr id="24" name="Прямая соединительная линия 23"/>
            <p:cNvCxnSpPr/>
            <p:nvPr/>
          </p:nvCxnSpPr>
          <p:spPr>
            <a:xfrm flipH="1" flipV="1">
              <a:off x="1547664" y="2132856"/>
              <a:ext cx="216024" cy="2160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07504" y="1628800"/>
              <a:ext cx="2000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cap="all" dirty="0" smtClean="0">
                  <a:ln w="9000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130 400,5</a:t>
              </a:r>
            </a:p>
          </p:txBody>
        </p: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179512" y="2132856"/>
              <a:ext cx="1368152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Группа 34"/>
          <p:cNvGrpSpPr/>
          <p:nvPr/>
        </p:nvGrpSpPr>
        <p:grpSpPr>
          <a:xfrm>
            <a:off x="3571868" y="857232"/>
            <a:ext cx="2304256" cy="864096"/>
            <a:chOff x="2771800" y="908720"/>
            <a:chExt cx="2304256" cy="864096"/>
          </a:xfrm>
        </p:grpSpPr>
        <p:sp>
          <p:nvSpPr>
            <p:cNvPr id="6" name="TextBox 5"/>
            <p:cNvSpPr txBox="1"/>
            <p:nvPr/>
          </p:nvSpPr>
          <p:spPr>
            <a:xfrm>
              <a:off x="3131840" y="908720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cap="all" dirty="0" smtClean="0">
                  <a:ln w="9000" cmpd="sng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8 258,5</a:t>
              </a: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2771800" y="1412776"/>
              <a:ext cx="360040" cy="36004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131840" y="1412776"/>
              <a:ext cx="151216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3133416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Graphic spid="14" grpId="0">
        <p:bldAsOne/>
      </p:bldGraphic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512511" cy="12150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Налоговые доходы 2022г.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853896376"/>
              </p:ext>
            </p:extLst>
          </p:nvPr>
        </p:nvGraphicFramePr>
        <p:xfrm>
          <a:off x="447435" y="1628800"/>
          <a:ext cx="828092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12695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229600" cy="1143000"/>
          </a:xfrm>
        </p:spPr>
        <p:txBody>
          <a:bodyPr/>
          <a:lstStyle/>
          <a:p>
            <a:r>
              <a:rPr lang="ru-RU" dirty="0" smtClean="0"/>
              <a:t>Неналоговые доходы 2022 г.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71538" y="142852"/>
            <a:ext cx="77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на 2022 год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0" y="1052736"/>
            <a:ext cx="9144000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Субвенции бюджетам бюджетной системы </a:t>
            </a:r>
          </a:p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293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,120 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рублей:</a:t>
            </a:r>
          </a:p>
          <a:p>
            <a:pPr algn="ctr">
              <a:buFontTx/>
              <a:buChar char="-"/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 бюджетам городских поселений на осуществление первичного воинского учета на территориях, где отсутствуют военные комиссариаты –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289,600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</a:p>
          <a:p>
            <a:pPr algn="ctr">
              <a:buFontTx/>
              <a:buChar char="-"/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Субвенции бюджетам городских поселений на выполнение передаваемых полномочий субъектов Российской Федерации (полномочия в сфере административных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правооотношений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3,520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тыс.руб.</a:t>
            </a:r>
          </a:p>
          <a:p>
            <a:pPr algn="ctr">
              <a:buFontTx/>
              <a:buChar char="-"/>
            </a:pPr>
            <a:endParaRPr lang="ru-RU" sz="1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Субсидии бюджетам бюджетной системы Российской Федерации (межбюджетные субсидии)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207 897,969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тыс.рублей:</a:t>
            </a:r>
          </a:p>
          <a:p>
            <a:pPr algn="ctr">
              <a:buFontTx/>
              <a:buChar char="-"/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Субсидии бюджетам городских поселений на осуществление дорожной деятельности в отношении автомобильных дорог общего пользования –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16 666,719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buFontTx/>
              <a:buChar char="-"/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Субсидии бюджетам городских поселений на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капитальных вложений в объекты муниципальной собственности –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168 000,00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buFontTx/>
              <a:buChar char="-"/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Субсидии бюджетам городских поселений на реализацию программ формирования современной городской среды –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10 000,00 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</a:p>
          <a:p>
            <a:pPr algn="ctr">
              <a:buFontTx/>
              <a:buChar char="-"/>
            </a:pPr>
            <a:endParaRPr lang="ru-RU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928662" y="785794"/>
            <a:ext cx="728667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ПРОЧИЕ СУБСИДИИ БЮДЖЕТАМ ГОРОДСКИХ ПОСЕЛЕНИЙ</a:t>
            </a:r>
          </a:p>
          <a:p>
            <a:pPr algn="ctr"/>
            <a:endParaRPr lang="ru-RU" sz="28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13 231,250 </a:t>
            </a: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тыс.рублей:</a:t>
            </a:r>
          </a:p>
          <a:p>
            <a:pPr algn="ctr"/>
            <a:endParaRPr lang="ru-RU" sz="20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субсидии на капитальный ремонт объектов культуры –</a:t>
            </a: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11 036,650 </a:t>
            </a:r>
            <a:r>
              <a:rPr lang="ru-RU" sz="20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/>
            <a:endParaRPr lang="ru-RU" sz="20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субсидии на комплекс мероприятий по борьбе с борщевиком Сосновского </a:t>
            </a: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764,700</a:t>
            </a: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  <a:p>
            <a:pPr algn="ctr">
              <a:buFontTx/>
              <a:buChar char="-"/>
            </a:pPr>
            <a:endParaRPr lang="ru-RU" sz="20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субсидии бюджетам бюджетной системы Российской Федерации (межбюджетные субсидии) </a:t>
            </a:r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1 429,900 </a:t>
            </a:r>
            <a:r>
              <a:rPr lang="ru-RU" sz="2000" b="1" dirty="0" smtClean="0">
                <a:solidFill>
                  <a:srgbClr val="008A3E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2000" b="1" dirty="0">
              <a:solidFill>
                <a:srgbClr val="008A3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prstClr val="whit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/>
        </p:nvGraphicFramePr>
        <p:xfrm>
          <a:off x="142844" y="1142984"/>
          <a:ext cx="9144000" cy="5715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00100" y="214290"/>
            <a:ext cx="7215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Фёдоровского городского поселения </a:t>
            </a:r>
            <a:r>
              <a:rPr lang="ru-RU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тосненского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 ленинградской области на 2022 год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15941</TotalTime>
  <Words>1612</Words>
  <Application>Microsoft Office PowerPoint</Application>
  <PresentationFormat>Экран (4:3)</PresentationFormat>
  <Paragraphs>204</Paragraphs>
  <Slides>22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Поток</vt:lpstr>
      <vt:lpstr>Слайд 1</vt:lpstr>
      <vt:lpstr>Слайд 2</vt:lpstr>
      <vt:lpstr>Слайд 3</vt:lpstr>
      <vt:lpstr>Слайд 4</vt:lpstr>
      <vt:lpstr>Налоговые доходы 2022г.</vt:lpstr>
      <vt:lpstr>Неналоговые доходы 2022 г.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Муниципальная программа "Развитие культуры в Фёдоровском городском поселении Тосненского муниципального района Ленинградской области"          34 592,5 тыс. рублей  </vt:lpstr>
      <vt:lpstr>Слайд 17</vt:lpstr>
      <vt:lpstr>Слайд 18</vt:lpstr>
      <vt:lpstr>Слайд 19</vt:lpstr>
      <vt:lpstr>Слайд 20</vt:lpstr>
      <vt:lpstr>Непрограммные расходы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GamezkayaAA</dc:creator>
  <cp:lastModifiedBy>Client</cp:lastModifiedBy>
  <cp:revision>1595</cp:revision>
  <dcterms:created xsi:type="dcterms:W3CDTF">2015-04-21T11:34:14Z</dcterms:created>
  <dcterms:modified xsi:type="dcterms:W3CDTF">2022-03-05T07:08:38Z</dcterms:modified>
</cp:coreProperties>
</file>