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7" r:id="rId4"/>
    <p:sldId id="296" r:id="rId5"/>
    <p:sldId id="259" r:id="rId6"/>
    <p:sldId id="268" r:id="rId7"/>
    <p:sldId id="260" r:id="rId8"/>
    <p:sldId id="269" r:id="rId9"/>
    <p:sldId id="270" r:id="rId10"/>
    <p:sldId id="310" r:id="rId11"/>
    <p:sldId id="311" r:id="rId12"/>
    <p:sldId id="312" r:id="rId13"/>
    <p:sldId id="262" r:id="rId14"/>
    <p:sldId id="281" r:id="rId15"/>
    <p:sldId id="263" r:id="rId16"/>
    <p:sldId id="272" r:id="rId17"/>
    <p:sldId id="276" r:id="rId18"/>
    <p:sldId id="302" r:id="rId19"/>
    <p:sldId id="294" r:id="rId20"/>
    <p:sldId id="274" r:id="rId21"/>
    <p:sldId id="275" r:id="rId22"/>
    <p:sldId id="295" r:id="rId23"/>
    <p:sldId id="309" r:id="rId24"/>
    <p:sldId id="284" r:id="rId25"/>
    <p:sldId id="305" r:id="rId26"/>
    <p:sldId id="308" r:id="rId27"/>
    <p:sldId id="279" r:id="rId28"/>
    <p:sldId id="306" r:id="rId29"/>
    <p:sldId id="307" r:id="rId30"/>
    <p:sldId id="280" r:id="rId31"/>
    <p:sldId id="283" r:id="rId32"/>
    <p:sldId id="285" r:id="rId33"/>
    <p:sldId id="277" r:id="rId34"/>
    <p:sldId id="293" r:id="rId35"/>
    <p:sldId id="303" r:id="rId36"/>
    <p:sldId id="288" r:id="rId37"/>
    <p:sldId id="286" r:id="rId38"/>
    <p:sldId id="287" r:id="rId39"/>
    <p:sldId id="291" r:id="rId40"/>
    <p:sldId id="298" r:id="rId41"/>
    <p:sldId id="265" r:id="rId4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ианова_А" initials="К" lastIdx="2" clrIdx="0">
    <p:extLst>
      <p:ext uri="{19B8F6BF-5375-455C-9EA6-DF929625EA0E}">
        <p15:presenceInfo xmlns:p15="http://schemas.microsoft.com/office/powerpoint/2012/main" userId="Андрианова_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323"/>
    <a:srgbClr val="1B33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86" d="100"/>
          <a:sy n="86" d="100"/>
        </p:scale>
        <p:origin x="691" y="67"/>
      </p:cViewPr>
      <p:guideLst>
        <p:guide orient="horz" pos="28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Доходы местного бюджета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02897826167463"/>
          <c:y val="9.4097844851528292E-2"/>
          <c:w val="0.67803521830907676"/>
          <c:h val="0.891246959651076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местного бюджета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F849-451C-BE54-48050993A5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F849-451C-BE54-48050993A5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A5C-4452-97E5-E495F645F5E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</c:v>
                </c:pt>
                <c:pt idx="1">
                  <c:v>неналоговые</c:v>
                </c:pt>
                <c:pt idx="2">
                  <c:v>межбюджетные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285734137</c:v>
                </c:pt>
                <c:pt idx="1">
                  <c:v>22619147</c:v>
                </c:pt>
                <c:pt idx="2">
                  <c:v>59670470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49-451C-BE54-48050993A5F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75744018277390468"/>
          <c:w val="0.32287116246343001"/>
          <c:h val="0.242559793551203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неналоговые доходы</a:t>
            </a:r>
          </a:p>
        </c:rich>
      </c:tx>
      <c:layout>
        <c:manualLayout>
          <c:xMode val="edge"/>
          <c:yMode val="edge"/>
          <c:x val="0.62987455173485996"/>
          <c:y val="1.7739172702718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536003198881991E-2"/>
          <c:y val="0.10138705431492571"/>
          <c:w val="0.91746399680111801"/>
          <c:h val="0.573204118281637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F00-482A-8BE3-4DD28D76BE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3D2-4A3D-9492-D12F957BBF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3D2-4A3D-9492-D12F957BBF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доходы от аренды</c:v>
                </c:pt>
                <c:pt idx="1">
                  <c:v>доходы от продажи имущества</c:v>
                </c:pt>
                <c:pt idx="2">
                  <c:v>прочие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10709.88365</c:v>
                </c:pt>
                <c:pt idx="1">
                  <c:v>8721.7494700000007</c:v>
                </c:pt>
                <c:pt idx="2">
                  <c:v>3187.51388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00-482A-8BE3-4DD28D76BE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959786221056747E-2"/>
          <c:y val="0.65426445521417609"/>
          <c:w val="0.50298747812098965"/>
          <c:h val="0.308222316065498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3.6865479001850665E-2"/>
          <c:w val="0.97499999999999987"/>
          <c:h val="0.826134800985788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0B-4F39-9931-66BC1399D1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E0B-4F39-9931-66BC1399D1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E0B-4F39-9931-66BC1399D1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E0B-4F39-9931-66BC1399D10F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0B-4F39-9931-66BC1399D10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E0B-4F39-9931-66BC1399D10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E0B-4F39-9931-66BC1399D10F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0B-4F39-9931-66BC1399D1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8226.2550499999998</c:v>
                </c:pt>
                <c:pt idx="1">
                  <c:v>2024.83042</c:v>
                </c:pt>
                <c:pt idx="2">
                  <c:v>78.605279999999993</c:v>
                </c:pt>
                <c:pt idx="3">
                  <c:v>380.19290000000001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B-4F39-9931-66BC1399D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588115157480321"/>
          <c:y val="0.84363600762431956"/>
          <c:w val="0.52411884842519685"/>
          <c:h val="0.116891276920442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4D-4029-ADA9-BE728AF802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4D-4029-ADA9-BE728AF802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84D-4029-ADA9-BE728AF802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84D-4029-ADA9-BE728AF802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450</c:v>
                </c:pt>
                <c:pt idx="1">
                  <c:v>5653.9173799999999</c:v>
                </c:pt>
                <c:pt idx="2">
                  <c:v>2207.5</c:v>
                </c:pt>
                <c:pt idx="3">
                  <c:v>410.33208999999999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4D-4029-ADA9-BE728AF80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90B00-AF3D-4ACD-ACDE-630330470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CFE79D-95E7-45EB-A00E-A13C20653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97993-D460-435C-9C74-7AAFDC037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B198E-7C7E-4A35-A289-C7D7DCCB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5F63B-D0AE-4916-943E-71629096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74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2B172-000B-4AE9-AB6C-5B3A15EC2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97A070-81F1-4920-B6E3-7A700384A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AD9D9-7CA8-4507-93AB-D51F261F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BBF06-5175-4DA7-8E90-D0468C3D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1FA7CD-CEF3-4053-9580-9D24A080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2463A7-BB92-4317-B3BC-98D90E4C4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5BDB53-8C9E-4BE4-81F4-E3B6D0001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03253-5F3A-4E78-A48F-32CB617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384F7-722C-4DAE-B4AD-A52518B0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C5AAC-521E-416A-8686-FA305A82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9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9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B0B5ED3D-57DE-42ED-BE5C-F21A7B8CA5C6}"/>
              </a:ext>
            </a:extLst>
          </p:cNvPr>
          <p:cNvSpPr/>
          <p:nvPr userDrawn="1"/>
        </p:nvSpPr>
        <p:spPr>
          <a:xfrm>
            <a:off x="8211000" y="1809000"/>
            <a:ext cx="405000" cy="34989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809083B-4451-4809-A466-A78693F9AD34}"/>
              </a:ext>
            </a:extLst>
          </p:cNvPr>
          <p:cNvSpPr/>
          <p:nvPr userDrawn="1"/>
        </p:nvSpPr>
        <p:spPr>
          <a:xfrm>
            <a:off x="6874669" y="4686300"/>
            <a:ext cx="578644" cy="469106"/>
          </a:xfrm>
          <a:custGeom>
            <a:avLst/>
            <a:gdLst>
              <a:gd name="connsiteX0" fmla="*/ 578644 w 578644"/>
              <a:gd name="connsiteY0" fmla="*/ 0 h 469106"/>
              <a:gd name="connsiteX1" fmla="*/ 0 w 578644"/>
              <a:gd name="connsiteY1" fmla="*/ 469106 h 469106"/>
              <a:gd name="connsiteX2" fmla="*/ 207169 w 578644"/>
              <a:gd name="connsiteY2" fmla="*/ 0 h 469106"/>
              <a:gd name="connsiteX3" fmla="*/ 578644 w 578644"/>
              <a:gd name="connsiteY3" fmla="*/ 0 h 46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8644" h="469106">
                <a:moveTo>
                  <a:pt x="578644" y="0"/>
                </a:moveTo>
                <a:lnTo>
                  <a:pt x="0" y="469106"/>
                </a:lnTo>
                <a:lnTo>
                  <a:pt x="207169" y="0"/>
                </a:lnTo>
                <a:lnTo>
                  <a:pt x="57864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1DB2C0F-AAB6-40B8-8680-1871B79DD3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81675" y="0"/>
            <a:ext cx="6410325" cy="6857999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0BF555C-A518-4231-9DB5-B17F7DC97C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238" y="2573338"/>
            <a:ext cx="6442075" cy="1646237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69C7849-E468-4B41-9E10-71060F43909A}"/>
              </a:ext>
            </a:extLst>
          </p:cNvPr>
          <p:cNvSpPr/>
          <p:nvPr userDrawn="1"/>
        </p:nvSpPr>
        <p:spPr>
          <a:xfrm>
            <a:off x="0" y="-10104"/>
            <a:ext cx="9246000" cy="6868103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258292F-5689-4D79-9096-85D06BA49B7B}"/>
              </a:ext>
            </a:extLst>
          </p:cNvPr>
          <p:cNvSpPr/>
          <p:nvPr userDrawn="1"/>
        </p:nvSpPr>
        <p:spPr>
          <a:xfrm>
            <a:off x="835155" y="2158894"/>
            <a:ext cx="7780845" cy="2530106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56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7" y="370235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3429000"/>
            <a:ext cx="12192000" cy="3431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000" y="365125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6266" y="1309573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5298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4149000"/>
            <a:ext cx="8976000" cy="2711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65631" y="375112"/>
            <a:ext cx="5220737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373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5184000"/>
            <a:ext cx="3531000" cy="1676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3699451"/>
            <a:ext cx="5758414" cy="257886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8726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800" y="3524662"/>
            <a:ext cx="5625000" cy="668887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0" y="0"/>
            <a:ext cx="5625000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04000"/>
            <a:ext cx="5758414" cy="5774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800" y="4374000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D6452CA5-8E82-4F87-9A80-16C5626D64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5125" y="145449"/>
            <a:ext cx="3640875" cy="292172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3">
            <a:extLst>
              <a:ext uri="{FF2B5EF4-FFF2-40B4-BE49-F238E27FC236}">
                <a16:creationId xmlns:a16="http://schemas.microsoft.com/office/drawing/2014/main" id="{A946F59B-B261-4BD0-B083-6D6BBD9636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125" y="145450"/>
            <a:ext cx="3640875" cy="292172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30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296" y="3429000"/>
            <a:ext cx="5625000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000" y="549000"/>
            <a:ext cx="5445000" cy="5729313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7775" y="4368338"/>
            <a:ext cx="5625000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CD30468-55AD-4246-A300-DB7B0F0017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30600" y="234001"/>
            <a:ext cx="8325400" cy="279018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85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6861000" y="0"/>
            <a:ext cx="532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4681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4681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6000" y="375112"/>
            <a:ext cx="6299999" cy="612775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1EF14B-4156-4532-A398-ABD8355C3859}"/>
              </a:ext>
            </a:extLst>
          </p:cNvPr>
          <p:cNvSpPr/>
          <p:nvPr userDrawn="1"/>
        </p:nvSpPr>
        <p:spPr>
          <a:xfrm>
            <a:off x="469414" y="4149000"/>
            <a:ext cx="8506586" cy="18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34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882B2-034B-4145-B484-AAA1AE8CC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8F6E3-9820-406F-9F7D-BCD3D286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B31CFE-D3EB-4BCC-8C1F-B5DDF7BE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389A23-67AB-42B8-B4A6-CD29D8C4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C6045-8D36-40A1-9C6D-DE87FB64A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09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7DFAA08-4FC2-45F2-AA2E-AE1BA6DBE2C1}"/>
              </a:ext>
            </a:extLst>
          </p:cNvPr>
          <p:cNvSpPr/>
          <p:nvPr userDrawn="1"/>
        </p:nvSpPr>
        <p:spPr>
          <a:xfrm>
            <a:off x="0" y="-2032"/>
            <a:ext cx="6096000" cy="6860032"/>
          </a:xfrm>
          <a:prstGeom prst="rect">
            <a:avLst/>
          </a:prstGeom>
          <a:solidFill>
            <a:srgbClr val="1B33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323493"/>
            <a:ext cx="5625000" cy="668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479" y="1262831"/>
            <a:ext cx="5625000" cy="527167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E8A562-A25C-4DC8-BAC6-CCC0577579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2063" y="323850"/>
            <a:ext cx="5603875" cy="63896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317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3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A733B-B67F-4D0F-8770-03412A880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DDA85B-AADA-46ED-A5AA-D35A66798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605E36-6CBE-4FA4-96E5-C97C6419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D25396-54DE-492D-9359-B5E63574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D3534F-0A7F-483E-8DA7-21E0E224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19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A8576-22B7-495B-9176-BD790D974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0357B8-EB67-4372-88B4-88FCFF7EF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C497D8-0B03-4691-A215-F5362C364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2F708-3C4F-42A3-B17E-652DA52C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57200E-933C-4827-8F9D-FB5E96AEF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7BC222-F9DF-4207-B43E-B479B5367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5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33213-AAC6-4A1B-8698-2A85AC7A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417D5D-6E03-4713-8925-FDCABA499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C9B58B-7B36-4EED-BF73-CE412A409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84CA64-D965-410A-A22A-95F39E31D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169F5F-0DFF-4F48-8341-6A2030A84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18E87D-5DB1-4212-99CF-FEC09BE8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583665-14A3-443C-A678-21B4B04C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DED1F4-5815-43E8-8292-D644388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48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113576-431C-4B09-BE4C-4EEF3B49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EDF2B8-07FE-4363-894B-DDC16E10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28BB28-F4BD-4C23-9A0A-C8721DED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42E95-FD50-4CB1-8087-8075551AF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5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5E687E-9290-434A-B9E3-66F44D50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57BE17-C727-41FA-9CE8-470F7937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FFE86D-1A1C-46FE-ABEC-8D0D881A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9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76A1A-2738-4B63-8FB7-6FADAE40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AE921-524E-4189-B3A7-56763160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627E12-8D6F-4DCA-A420-023E353B4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86BE03-035D-46A4-8C21-2563A253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4DFDB8-B752-4066-9AA7-E4428B91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BBE450-BDAC-4239-BF11-4AD912A2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29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1647D-B164-4F72-A5EE-B230808B2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8A3904-E15C-44A8-A376-F79C68BDA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2AC89-146D-484D-BCEE-4426EC57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3BA88C-C8EB-41F4-9412-0F32B3933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8D5E48-2C13-4EE4-ADCD-A1D573E1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8E3DBC-1A08-44C9-84DA-15A2D7CEF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3EB23-0574-4CE6-BFEA-CC4DC7FD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1F8A9A-C586-4CD8-962C-D78C7D7C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3A135-84B4-404B-AEE2-C6066B294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BA84-997D-4080-B10C-1A0B4B33C577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329958-3F0E-49D3-AB72-A2802AAD7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87078-49A2-4F1A-832C-0E14981C4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8C966-9F72-494A-85D6-6E61460B2F4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23"/>
            <a:extLst>
              <a:ext uri="{FF2B5EF4-FFF2-40B4-BE49-F238E27FC236}">
                <a16:creationId xmlns:a16="http://schemas.microsoft.com/office/drawing/2014/main" id="{FDBE6CBF-8F53-497F-9017-32C565AD5EA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0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67" r:id="rId13"/>
    <p:sldLayoutId id="2147483660" r:id="rId14"/>
    <p:sldLayoutId id="2147483661" r:id="rId15"/>
    <p:sldLayoutId id="2147483662" r:id="rId16"/>
    <p:sldLayoutId id="2147483670" r:id="rId17"/>
    <p:sldLayoutId id="2147483663" r:id="rId18"/>
    <p:sldLayoutId id="2147483664" r:id="rId19"/>
    <p:sldLayoutId id="2147483665" r:id="rId20"/>
    <p:sldLayoutId id="214748366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jpg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835DF8-ACB6-4ED8-BDE7-416BEA3D63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6083343" y="7669"/>
            <a:ext cx="6096000" cy="6868104"/>
          </a:xfrm>
        </p:spPr>
      </p:pic>
      <p:sp>
        <p:nvSpPr>
          <p:cNvPr id="8" name="Текст 20">
            <a:extLst>
              <a:ext uri="{FF2B5EF4-FFF2-40B4-BE49-F238E27FC236}">
                <a16:creationId xmlns:a16="http://schemas.microsoft.com/office/drawing/2014/main" id="{1FBFB381-328C-4790-8FB0-DCF0DC9A03AB}"/>
              </a:ext>
            </a:extLst>
          </p:cNvPr>
          <p:cNvSpPr txBox="1">
            <a:spLocks/>
          </p:cNvSpPr>
          <p:nvPr/>
        </p:nvSpPr>
        <p:spPr>
          <a:xfrm>
            <a:off x="1011238" y="2573338"/>
            <a:ext cx="6442075" cy="164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indent="0" algn="ctr" defTabSz="914400" rtl="0" eaLnBrk="1" latinLnBrk="0" hangingPunct="1">
              <a:buFontTx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1B021BF-A146-4486-952C-321C2E738A90}"/>
              </a:ext>
            </a:extLst>
          </p:cNvPr>
          <p:cNvSpPr/>
          <p:nvPr/>
        </p:nvSpPr>
        <p:spPr>
          <a:xfrm>
            <a:off x="0" y="-10104"/>
            <a:ext cx="9246000" cy="6868104"/>
          </a:xfrm>
          <a:custGeom>
            <a:avLst/>
            <a:gdLst>
              <a:gd name="connsiteX0" fmla="*/ 0 w 9246000"/>
              <a:gd name="connsiteY0" fmla="*/ 0 h 6868103"/>
              <a:gd name="connsiteX1" fmla="*/ 6096000 w 9246000"/>
              <a:gd name="connsiteY1" fmla="*/ 0 h 6868103"/>
              <a:gd name="connsiteX2" fmla="*/ 6096000 w 9246000"/>
              <a:gd name="connsiteY2" fmla="*/ 2032 h 6868103"/>
              <a:gd name="connsiteX3" fmla="*/ 9246000 w 9246000"/>
              <a:gd name="connsiteY3" fmla="*/ 2032 h 6868103"/>
              <a:gd name="connsiteX4" fmla="*/ 6096000 w 9246000"/>
              <a:gd name="connsiteY4" fmla="*/ 6868103 h 6868103"/>
              <a:gd name="connsiteX5" fmla="*/ 0 w 9246000"/>
              <a:gd name="connsiteY5" fmla="*/ 6868103 h 686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46000" h="6868103">
                <a:moveTo>
                  <a:pt x="0" y="0"/>
                </a:moveTo>
                <a:lnTo>
                  <a:pt x="6096000" y="0"/>
                </a:lnTo>
                <a:lnTo>
                  <a:pt x="6096000" y="2032"/>
                </a:lnTo>
                <a:lnTo>
                  <a:pt x="9246000" y="2032"/>
                </a:lnTo>
                <a:lnTo>
                  <a:pt x="6096000" y="6868103"/>
                </a:lnTo>
                <a:lnTo>
                  <a:pt x="0" y="686810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93430012-BA3A-4636-B839-750794681A1D}"/>
              </a:ext>
            </a:extLst>
          </p:cNvPr>
          <p:cNvSpPr/>
          <p:nvPr/>
        </p:nvSpPr>
        <p:spPr>
          <a:xfrm>
            <a:off x="1978500" y="1942090"/>
            <a:ext cx="8234999" cy="3687300"/>
          </a:xfrm>
          <a:custGeom>
            <a:avLst/>
            <a:gdLst>
              <a:gd name="connsiteX0" fmla="*/ 0 w 7780845"/>
              <a:gd name="connsiteY0" fmla="*/ 0 h 2530106"/>
              <a:gd name="connsiteX1" fmla="*/ 7780845 w 7780845"/>
              <a:gd name="connsiteY1" fmla="*/ 0 h 2530106"/>
              <a:gd name="connsiteX2" fmla="*/ 6620089 w 7780845"/>
              <a:gd name="connsiteY2" fmla="*/ 2530106 h 2530106"/>
              <a:gd name="connsiteX3" fmla="*/ 0 w 7780845"/>
              <a:gd name="connsiteY3" fmla="*/ 2530106 h 253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0845" h="2530106">
                <a:moveTo>
                  <a:pt x="0" y="0"/>
                </a:moveTo>
                <a:lnTo>
                  <a:pt x="7780845" y="0"/>
                </a:lnTo>
                <a:lnTo>
                  <a:pt x="6620089" y="2530106"/>
                </a:lnTo>
                <a:lnTo>
                  <a:pt x="0" y="253010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Ежегодный отчёт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Главы администрации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Фёдоровского городского поселения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Додонова Юлия Ивановна</a:t>
            </a: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за 2025 год</a:t>
            </a:r>
            <a:endParaRPr lang="ru-RU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3FE8D7-8C93-F831-A2E5-4359420E2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89" y="308768"/>
            <a:ext cx="10763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0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90420-CC15-7925-1B77-7C7E5C24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700" b="1" dirty="0">
                <a:latin typeface="Verdana" panose="020B0604030504040204" pitchFamily="34" charset="0"/>
                <a:ea typeface="Verdana" panose="020B0604030504040204" pitchFamily="34" charset="0"/>
              </a:rPr>
              <a:t>БЮДЖЕТ</a:t>
            </a:r>
            <a:r>
              <a:rPr lang="en-US" sz="2700" b="1" dirty="0">
                <a:latin typeface="Verdana" panose="020B0604030504040204" pitchFamily="34" charset="0"/>
                <a:ea typeface="Verdana" panose="020B0604030504040204" pitchFamily="34" charset="0"/>
              </a:rPr>
              <a:t> - </a:t>
            </a:r>
            <a:r>
              <a:rPr lang="ru-RU" sz="2700" b="1" dirty="0"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651D9-BF48-AC03-2806-421180D42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479" y="1262831"/>
            <a:ext cx="5778514" cy="5271676"/>
          </a:xfrm>
        </p:spPr>
        <p:txBody>
          <a:bodyPr/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По итогам отчетного периода 2025 года: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план по доходам исполнен на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114%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в сумме 368 023 753 руб. 73 коп.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Из них: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Налоговые доходы - 285 734 137 руб.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Неналоговые доходы - 22 619 147 руб.</a:t>
            </a:r>
          </a:p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Межбюджетные доходы - 59 670 470 руб.</a:t>
            </a:r>
          </a:p>
          <a:p>
            <a:endParaRPr lang="ru-RU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E909724-21A8-EA69-28C9-60B604FEE4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934714"/>
              </p:ext>
            </p:extLst>
          </p:nvPr>
        </p:nvGraphicFramePr>
        <p:xfrm>
          <a:off x="6321002" y="1007419"/>
          <a:ext cx="5400600" cy="4518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67B5C5-1F2C-D851-F2BE-33E3AA349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4293096"/>
            <a:ext cx="3499376" cy="23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49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265E5-C367-16E2-DDC5-CC311905D0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400" y="404664"/>
            <a:ext cx="6912768" cy="86409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noAutofit/>
          </a:bodyPr>
          <a:lstStyle/>
          <a:p>
            <a:r>
              <a:rPr lang="ru-RU" sz="2800" dirty="0">
                <a:latin typeface="Verdana" panose="020B0604030504040204" pitchFamily="34" charset="0"/>
                <a:ea typeface="Verdana" panose="020B0604030504040204" pitchFamily="34" charset="0"/>
              </a:rPr>
              <a:t>Неналоговые доходы исполнены в сумме - 22 619 147  руб., из них: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2ED25C-616D-9F3C-BF61-893A6722ACB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7700" y="1844824"/>
            <a:ext cx="8328248" cy="211455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dirty="0"/>
              <a:t>Доходы от арендной платы - 10 709 883,65 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dirty="0"/>
              <a:t>Доходы от продажи имущества - 8 721 749,47 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dirty="0"/>
              <a:t>Прочие доходы – 3 187 513,88 руб.</a:t>
            </a:r>
          </a:p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6CB93C9-AC4C-46E4-8079-F6890E8C6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156294"/>
              </p:ext>
            </p:extLst>
          </p:nvPr>
        </p:nvGraphicFramePr>
        <p:xfrm>
          <a:off x="4871864" y="2562422"/>
          <a:ext cx="6972436" cy="429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4AB8A7-2381-6365-C154-2452D083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143280"/>
            <a:ext cx="3499407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8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B717B-4B10-F089-E9F2-D7F7BFA8A158}"/>
              </a:ext>
            </a:extLst>
          </p:cNvPr>
          <p:cNvSpPr txBox="1"/>
          <p:nvPr/>
        </p:nvSpPr>
        <p:spPr>
          <a:xfrm>
            <a:off x="321566" y="1164598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Доходы от использования имущества, находящегося в государственной и муниципальной собственности в сумме 10 709 883,65 руб., из них: </a:t>
            </a:r>
          </a:p>
          <a:p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5372FD2-6ABF-9BC3-40C9-6964836239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422790"/>
              </p:ext>
            </p:extLst>
          </p:nvPr>
        </p:nvGraphicFramePr>
        <p:xfrm>
          <a:off x="7824192" y="234753"/>
          <a:ext cx="4064000" cy="378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D015D5D-91B0-92EE-4559-3F66FEFA00C9}"/>
              </a:ext>
            </a:extLst>
          </p:cNvPr>
          <p:cNvSpPr txBox="1"/>
          <p:nvPr/>
        </p:nvSpPr>
        <p:spPr>
          <a:xfrm>
            <a:off x="263352" y="2636912"/>
            <a:ext cx="871296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доходы, получаемые от арендной платы за земельные участки, государственная собственность на которые не разграничена, а также средства от продажи права на заключение договоров аренды земельных участков -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8 226 255,05 руб.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(76,81% от общей суммы доходов);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поселений (за исключением земельных участков муниципальных бюджетных и автономных учреждений) -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 2 024 830,42 руб.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(18,91% от общей суммы доходов);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доходы от сдачи в аренду имущества, составляющего государственную (муниципальную) казну (за исключением земельных участков) -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78 605,28 руб.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(0,73% от общей суммы доходов);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прочие доходы от использования имущества и прав, находящихся в государственной и муниципальной собственности, а именно социальный найм жилых помещений - </a:t>
            </a:r>
            <a:r>
              <a:rPr lang="ru-RU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380 192,90 руб.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(3,55% от общей суммы доходов).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A91CF-6361-829C-A7F3-43A1F905242C}"/>
              </a:ext>
            </a:extLst>
          </p:cNvPr>
          <p:cNvSpPr txBox="1"/>
          <p:nvPr/>
        </p:nvSpPr>
        <p:spPr>
          <a:xfrm>
            <a:off x="695400" y="483345"/>
            <a:ext cx="6120680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Основными источниками доходов в части неналоговых поступлений являются: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BD98CF-4FAC-291E-D6EC-A3BAC31B2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486" y="4941168"/>
            <a:ext cx="1965540" cy="13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2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A20082DD-4944-7544-7D5A-A22F78A05D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532819"/>
              </p:ext>
            </p:extLst>
          </p:nvPr>
        </p:nvGraphicFramePr>
        <p:xfrm>
          <a:off x="7176120" y="3429000"/>
          <a:ext cx="4752528" cy="3148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Текст 5">
            <a:extLst>
              <a:ext uri="{FF2B5EF4-FFF2-40B4-BE49-F238E27FC236}">
                <a16:creationId xmlns:a16="http://schemas.microsoft.com/office/drawing/2014/main" id="{BF664CE7-0E7C-B28B-8B24-CFF22C46C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1384" y="764704"/>
            <a:ext cx="7704484" cy="452822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Доходы от продажи материальных и нематериальных активов в сумме 8 721 749,47 руб., из них: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доходы от реализации имущества, находящегося в государственной и муниципальной собственности - 450 000,00 руб. (5,16% от общей суммы доходов)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доходы от продажи земельных участков, государственная собственность на которые не разграничена - 5 653 917,38 руб. (64,83% от общей суммы доходов)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доходы от продажи земельных участков, находящихся в собственности городских поселений- 2 207 500,00 руб. (25,31% от общей суммы доходов)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плата за увеличение площади земельных участков (перераспределение) - 410 332,09 руб. (4,7% от общей суммы доходов)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9E5819-506F-C3BD-7608-53C411CD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5387616"/>
            <a:ext cx="1641785" cy="10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80">
              <a:srgbClr val="B7C9E8"/>
            </a:gs>
            <a:gs pos="0">
              <a:schemeClr val="accent1">
                <a:lumMod val="10000"/>
                <a:lumOff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5">
            <a:extLst>
              <a:ext uri="{FF2B5EF4-FFF2-40B4-BE49-F238E27FC236}">
                <a16:creationId xmlns:a16="http://schemas.microsoft.com/office/drawing/2014/main" id="{E6606E62-969F-CF17-3525-AF79D5A83C7E}"/>
              </a:ext>
            </a:extLst>
          </p:cNvPr>
          <p:cNvSpPr txBox="1">
            <a:spLocks/>
          </p:cNvSpPr>
          <p:nvPr/>
        </p:nvSpPr>
        <p:spPr>
          <a:xfrm>
            <a:off x="246000" y="234000"/>
            <a:ext cx="9315000" cy="15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A56878E-FD29-2EB6-B92F-8ACCA3DD7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000" y="2689673"/>
            <a:ext cx="5804236" cy="386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987485-4EAB-11CB-6D85-DF7CB333086C}"/>
              </a:ext>
            </a:extLst>
          </p:cNvPr>
          <p:cNvSpPr txBox="1"/>
          <p:nvPr/>
        </p:nvSpPr>
        <p:spPr>
          <a:xfrm>
            <a:off x="348874" y="300347"/>
            <a:ext cx="7056344" cy="2062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«Повышение квалификации муниципальных служащих и работников, не относящихся к должностям муниципальной службы администрации Фёдоровского городского поселения Тосненского муниципального района Ленинградской области»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5C22C4-ED8A-B369-D5FE-45B888439479}"/>
              </a:ext>
            </a:extLst>
          </p:cNvPr>
          <p:cNvSpPr txBox="1"/>
          <p:nvPr/>
        </p:nvSpPr>
        <p:spPr>
          <a:xfrm>
            <a:off x="6282929" y="2767280"/>
            <a:ext cx="55037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В 2025 году прошли обучение </a:t>
            </a: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сотрудников администрации</a:t>
            </a:r>
          </a:p>
          <a:p>
            <a:pPr lvl="0" algn="just">
              <a:spcAft>
                <a:spcPts val="0"/>
              </a:spcAft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обучение муниципальных служащих 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8FB4C71B-6D1A-BFF7-B0DF-4227DA7CBA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8CE24E-94A3-1893-2AFE-5D9B12AAF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960" y="300347"/>
            <a:ext cx="4242136" cy="25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35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D2DFA90-1C90-4140-BC6D-B7EC613F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45" y="188640"/>
            <a:ext cx="5625000" cy="1656184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«Водоснабжение и водоотведение Фёдоровского городского поселения Тосненского муниципального района  Ленинградской области»</a:t>
            </a:r>
            <a:b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097CE4B-AFFD-4E92-9218-5A324ED50FBB}"/>
              </a:ext>
            </a:extLst>
          </p:cNvPr>
          <p:cNvSpPr/>
          <p:nvPr/>
        </p:nvSpPr>
        <p:spPr>
          <a:xfrm>
            <a:off x="0" y="5357568"/>
            <a:ext cx="593282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Завершены работы по строительству водопроводной повышающей насосной станции и резервуаров чистой питьевой воды в </a:t>
            </a:r>
            <a:r>
              <a:rPr lang="ru-RU" sz="17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17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Фёдоровское Тосненского района Ленинградской области.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05CB3-3C17-AFF6-2354-DFFA6136C44C}"/>
              </a:ext>
            </a:extLst>
          </p:cNvPr>
          <p:cNvSpPr txBox="1"/>
          <p:nvPr/>
        </p:nvSpPr>
        <p:spPr>
          <a:xfrm>
            <a:off x="6096000" y="324024"/>
            <a:ext cx="59625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u="sng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2025 году были произведены следующие мероприятия</a:t>
            </a:r>
          </a:p>
          <a:p>
            <a:pPr algn="ctr"/>
            <a:r>
              <a:rPr lang="ru-RU" sz="1800" u="sng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 муниципальной программе:</a:t>
            </a:r>
          </a:p>
          <a:p>
            <a:pPr algn="ctr"/>
            <a:endParaRPr lang="ru-RU" sz="1800" u="sng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Завершено строительство ВНС и резервуаров чистой питьевой воды в </a:t>
            </a:r>
            <a:r>
              <a:rPr lang="ru-RU" sz="180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Федоровское ТР ЛО;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Произведен ремонт сетей водоснабжения в дер. Глинка;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Осуществлен строительный контроль по объекту: Ремонт сетей водоснабжения деревни Глинка ТР ЛО.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endParaRPr lang="ru-RU" sz="1800" dirty="0">
              <a:effectLst/>
              <a:ea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FC63C-8974-E78C-9FB2-4DEB85257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83541" y="3880996"/>
            <a:ext cx="3017606" cy="27363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4CE008-250E-B682-1556-99B735937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 b="6378"/>
          <a:stretch/>
        </p:blipFill>
        <p:spPr>
          <a:xfrm>
            <a:off x="303446" y="1700808"/>
            <a:ext cx="5590199" cy="36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98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0" y="233999"/>
            <a:ext cx="6030000" cy="1308483"/>
          </a:xfrm>
        </p:spPr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поселения Тосненского муниципального района  Ленинградской области»</a:t>
            </a:r>
          </a:p>
          <a:p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05CB3-3C17-AFF6-2354-DFFA6136C44C}"/>
              </a:ext>
            </a:extLst>
          </p:cNvPr>
          <p:cNvSpPr txBox="1"/>
          <p:nvPr/>
        </p:nvSpPr>
        <p:spPr>
          <a:xfrm>
            <a:off x="6113762" y="247776"/>
            <a:ext cx="5902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течени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года производились 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работы по благоустройству и содержанию территории Фёдоровского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343092-DD23-CB2F-B4E0-10CD54839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907" y="1597983"/>
            <a:ext cx="3606750" cy="480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FF8294-BFA1-0383-C804-57CBFE296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1527" y="2371509"/>
            <a:ext cx="3690000" cy="369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886458-03C9-E225-1406-81AAB138C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968" y="1240178"/>
            <a:ext cx="2232248" cy="29763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EA579A-4393-7EF2-ED29-CCB464AFB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273" y="4285581"/>
            <a:ext cx="3202678" cy="240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40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17D160-A02C-A385-3D86-93E8873F1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2708920"/>
            <a:ext cx="4968552" cy="3717098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000" y="234000"/>
            <a:ext cx="5850000" cy="1080000"/>
          </a:xfrm>
        </p:spPr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поселения Тосненского муниципального района  Ленинградской области»</a:t>
            </a:r>
          </a:p>
          <a:p>
            <a:endParaRPr lang="ru-RU" sz="1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7F0B4-5F14-AF6F-1C78-1B617BE61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9" b="25769"/>
          <a:stretch/>
        </p:blipFill>
        <p:spPr>
          <a:xfrm>
            <a:off x="6610693" y="3459830"/>
            <a:ext cx="5040560" cy="32569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E379AD-184E-1375-2195-95B7F148E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 b="13335"/>
          <a:stretch/>
        </p:blipFill>
        <p:spPr>
          <a:xfrm>
            <a:off x="6350448" y="234000"/>
            <a:ext cx="5561051" cy="3051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9AD24E-BD8C-F87A-60E6-957750332CC3}"/>
              </a:ext>
            </a:extLst>
          </p:cNvPr>
          <p:cNvSpPr txBox="1"/>
          <p:nvPr/>
        </p:nvSpPr>
        <p:spPr>
          <a:xfrm>
            <a:off x="252886" y="1484784"/>
            <a:ext cx="5561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Производились работы по </a:t>
            </a:r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окашиванию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борщевика Сосновского вдоль реки Ижора и на территориях общего пользования</a:t>
            </a:r>
            <a:endParaRPr lang="ru-RU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3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E3077-03AA-F663-4D1E-AEAFAFE01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8D210E47-D6B0-8F61-7DE7-35A68284F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410" y="266050"/>
            <a:ext cx="5850000" cy="1710000"/>
          </a:xfrm>
        </p:spPr>
        <p:txBody>
          <a:bodyPr>
            <a:norm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</a:t>
            </a:r>
          </a:p>
          <a:p>
            <a:pPr algn="ctr">
              <a:defRPr/>
            </a:pP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600" b="1" dirty="0" err="1">
                <a:latin typeface="Verdana" panose="020B0604030504040204" pitchFamily="34" charset="0"/>
                <a:ea typeface="Verdana" panose="020B0604030504040204" pitchFamily="34" charset="0"/>
              </a:rPr>
              <a:t>Жилищно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–коммунальное хозяйство и благоустройство территории Фёдоровского городского поселения  Тосненского муниципального района Ленинградской области»</a:t>
            </a:r>
          </a:p>
          <a:p>
            <a:endParaRPr lang="ru-R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D6700-0075-4B4F-F83B-E0DC5903510D}"/>
              </a:ext>
            </a:extLst>
          </p:cNvPr>
          <p:cNvSpPr txBox="1"/>
          <p:nvPr/>
        </p:nvSpPr>
        <p:spPr>
          <a:xfrm>
            <a:off x="6082192" y="551937"/>
            <a:ext cx="58500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рамках мероприятий по содержанию территории Фёдоровского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производились работы по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аккарицидной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(обработка от клещей) обработки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E9D6E5-3FD1-B908-7497-FD5A8D5DB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10" y="2664000"/>
            <a:ext cx="5490000" cy="36628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E81A52-5841-A7F0-3C90-8DF19D8B7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253" y="2124000"/>
            <a:ext cx="5734677" cy="37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16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370" y="269347"/>
            <a:ext cx="5850000" cy="168283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поселения Тосненского муниципального района  Ленинградской области»</a:t>
            </a:r>
          </a:p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F3B4B3-D4B3-AA67-474C-6E3AEA83AD26}"/>
              </a:ext>
            </a:extLst>
          </p:cNvPr>
          <p:cNvSpPr txBox="1"/>
          <p:nvPr/>
        </p:nvSpPr>
        <p:spPr>
          <a:xfrm>
            <a:off x="6159105" y="4653136"/>
            <a:ext cx="57843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Выполнены работы по ремонту откоса вело-пешеходной дорожки, расположенной между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Фёдоровское и дер.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Аннолово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– в результате выполнения работ произведено укрепление откосов и устройство георешетки общей площадью – 6152 кв.м.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endParaRPr lang="ru-RU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F3CE31-2E84-5415-AE17-1188DC134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13" y="1949591"/>
            <a:ext cx="4667751" cy="46677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1951AE-0133-69A8-55C4-299F022FF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3033" y="188640"/>
            <a:ext cx="4363523" cy="43635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EBEF94-FD46-B5BC-7419-F79F6C55EDA9}"/>
              </a:ext>
            </a:extLst>
          </p:cNvPr>
          <p:cNvSpPr txBox="1"/>
          <p:nvPr/>
        </p:nvSpPr>
        <p:spPr>
          <a:xfrm>
            <a:off x="695400" y="195476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 процессе работ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A2000-F712-2CB5-5A1C-07A10A9D8C30}"/>
              </a:ext>
            </a:extLst>
          </p:cNvPr>
          <p:cNvSpPr txBox="1"/>
          <p:nvPr/>
        </p:nvSpPr>
        <p:spPr>
          <a:xfrm>
            <a:off x="6963033" y="257709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Verdana" panose="020B0604030504040204" pitchFamily="34" charset="0"/>
                <a:ea typeface="Verdana" panose="020B0604030504040204" pitchFamily="34" charset="0"/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75079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BF428D-7BA3-4802-812A-E47FC9D3B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56" y="620688"/>
            <a:ext cx="5625000" cy="1720972"/>
          </a:xfrm>
        </p:spPr>
        <p:txBody>
          <a:bodyPr>
            <a:noAutofit/>
          </a:bodyPr>
          <a:lstStyle/>
          <a:p>
            <a:pPr algn="ctr"/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Фёдоровское городское поселение занимает одно из лидирующих мест в социально-экономическом развитии Тосненского района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D172F6-5221-420F-8E26-ACC0484778F5}"/>
              </a:ext>
            </a:extLst>
          </p:cNvPr>
          <p:cNvSpPr txBox="1"/>
          <p:nvPr/>
        </p:nvSpPr>
        <p:spPr>
          <a:xfrm>
            <a:off x="5672141" y="4207081"/>
            <a:ext cx="2972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457200" algn="l"/>
              </a:tabLst>
            </a:pPr>
            <a:r>
              <a:rPr lang="ru-RU" sz="1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ООО «Специализированный застройщик «Альтера» (ЖК «Фёдоровское»)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D6734D0-B8C3-4798-A7A1-1A6B0053C46C}"/>
              </a:ext>
            </a:extLst>
          </p:cNvPr>
          <p:cNvSpPr/>
          <p:nvPr/>
        </p:nvSpPr>
        <p:spPr>
          <a:xfrm>
            <a:off x="5506573" y="5151241"/>
            <a:ext cx="3244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«Специализированный застройщик "ЛЕНСТРОЙГРАД"  (ЖК «Счастье», ЖК «Счастье 2.0»)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01193-4DEE-43CD-BF61-40FC1BD3BC48}"/>
              </a:ext>
            </a:extLst>
          </p:cNvPr>
          <p:cNvSpPr txBox="1"/>
          <p:nvPr/>
        </p:nvSpPr>
        <p:spPr>
          <a:xfrm>
            <a:off x="5203771" y="3632529"/>
            <a:ext cx="372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Основные застройщики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FF127F-9369-4999-AF4D-4A924E1C2982}"/>
              </a:ext>
            </a:extLst>
          </p:cNvPr>
          <p:cNvSpPr/>
          <p:nvPr/>
        </p:nvSpPr>
        <p:spPr>
          <a:xfrm>
            <a:off x="9168310" y="4856784"/>
            <a:ext cx="2945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«Новая Ладога»,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«Людмилино», «Мариинская усадьба», «Федоровская усадьба», «Есенин Вилладж»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13629-6310-4C5D-8932-83BB51D36665}"/>
              </a:ext>
            </a:extLst>
          </p:cNvPr>
          <p:cNvSpPr txBox="1"/>
          <p:nvPr/>
        </p:nvSpPr>
        <p:spPr>
          <a:xfrm>
            <a:off x="9408936" y="3527581"/>
            <a:ext cx="284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Коттеджные посёлки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F4EB4AF-2B5E-40E7-B149-AF656EDE95A2}"/>
              </a:ext>
            </a:extLst>
          </p:cNvPr>
          <p:cNvSpPr/>
          <p:nvPr/>
        </p:nvSpPr>
        <p:spPr>
          <a:xfrm>
            <a:off x="9176610" y="5932127"/>
            <a:ext cx="2698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Любимово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»,«</a:t>
            </a:r>
            <a:r>
              <a:rPr lang="ru-RU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Русланово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», «Родное», «Лазурное»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9A324AC-0710-498D-9B89-070332B665AE}"/>
              </a:ext>
            </a:extLst>
          </p:cNvPr>
          <p:cNvSpPr/>
          <p:nvPr/>
        </p:nvSpPr>
        <p:spPr>
          <a:xfrm rot="2689455">
            <a:off x="5175291" y="4297629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360E3-5067-4646-B179-0EC3EF2AC25F}"/>
              </a:ext>
            </a:extLst>
          </p:cNvPr>
          <p:cNvSpPr txBox="1"/>
          <p:nvPr/>
        </p:nvSpPr>
        <p:spPr>
          <a:xfrm>
            <a:off x="5184122" y="4348172"/>
            <a:ext cx="46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B219379-28BC-4F58-A12D-861A2FBD1959}"/>
              </a:ext>
            </a:extLst>
          </p:cNvPr>
          <p:cNvSpPr/>
          <p:nvPr/>
        </p:nvSpPr>
        <p:spPr>
          <a:xfrm rot="2689455">
            <a:off x="5187876" y="5238939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33B4D7-55CD-4317-8FCA-5F2A32EA4550}"/>
              </a:ext>
            </a:extLst>
          </p:cNvPr>
          <p:cNvSpPr txBox="1"/>
          <p:nvPr/>
        </p:nvSpPr>
        <p:spPr>
          <a:xfrm>
            <a:off x="5184122" y="5302782"/>
            <a:ext cx="418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02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DBE8C9-0F90-4C84-BDB1-169E591C9F3F}"/>
              </a:ext>
            </a:extLst>
          </p:cNvPr>
          <p:cNvSpPr/>
          <p:nvPr/>
        </p:nvSpPr>
        <p:spPr>
          <a:xfrm rot="2689455">
            <a:off x="8695957" y="5119192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9BA92-4ECA-4F40-8436-0FEC1720D703}"/>
              </a:ext>
            </a:extLst>
          </p:cNvPr>
          <p:cNvSpPr txBox="1"/>
          <p:nvPr/>
        </p:nvSpPr>
        <p:spPr>
          <a:xfrm>
            <a:off x="8722851" y="516973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05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5C5E0F3-3DBE-4F3B-80D2-5F5F65911779}"/>
              </a:ext>
            </a:extLst>
          </p:cNvPr>
          <p:cNvSpPr/>
          <p:nvPr/>
        </p:nvSpPr>
        <p:spPr>
          <a:xfrm rot="2689455">
            <a:off x="8690103" y="5958528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915E54-D37E-45E3-B0B4-569E6A949CB7}"/>
              </a:ext>
            </a:extLst>
          </p:cNvPr>
          <p:cNvSpPr txBox="1"/>
          <p:nvPr/>
        </p:nvSpPr>
        <p:spPr>
          <a:xfrm>
            <a:off x="8720995" y="6009071"/>
            <a:ext cx="442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06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5D9B826-55BE-1728-204C-60EA1878E43A}"/>
              </a:ext>
            </a:extLst>
          </p:cNvPr>
          <p:cNvSpPr/>
          <p:nvPr/>
        </p:nvSpPr>
        <p:spPr>
          <a:xfrm>
            <a:off x="9183955" y="4256794"/>
            <a:ext cx="2935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«Онегин Парк», «Авиатор», «Удача», «Павловский парк»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46626EDD-1324-A3C5-C63F-D5280007B9AC}"/>
              </a:ext>
            </a:extLst>
          </p:cNvPr>
          <p:cNvSpPr/>
          <p:nvPr/>
        </p:nvSpPr>
        <p:spPr>
          <a:xfrm rot="2689455">
            <a:off x="8695956" y="4280661"/>
            <a:ext cx="470418" cy="4704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3478D0-35AB-8552-A349-B090B2653302}"/>
              </a:ext>
            </a:extLst>
          </p:cNvPr>
          <p:cNvSpPr txBox="1"/>
          <p:nvPr/>
        </p:nvSpPr>
        <p:spPr>
          <a:xfrm>
            <a:off x="8715960" y="433120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04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86B83B-D743-F3D9-F7F1-5F0D8FD30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429802"/>
            <a:ext cx="5288417" cy="29791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774084-25F3-E234-7ABA-1FCD2D646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/>
          <a:stretch>
            <a:fillRect/>
          </a:stretch>
        </p:blipFill>
        <p:spPr>
          <a:xfrm>
            <a:off x="236935" y="2848454"/>
            <a:ext cx="4776771" cy="325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21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000" y="234000"/>
            <a:ext cx="5850000" cy="1080000"/>
          </a:xfrm>
        </p:spPr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поселения Тосненского муниципального района  Ленинградской области»</a:t>
            </a:r>
          </a:p>
          <a:p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05CB3-3C17-AFF6-2354-DFFA6136C44C}"/>
              </a:ext>
            </a:extLst>
          </p:cNvPr>
          <p:cNvSpPr txBox="1"/>
          <p:nvPr/>
        </p:nvSpPr>
        <p:spPr>
          <a:xfrm>
            <a:off x="5879976" y="5445224"/>
            <a:ext cx="59121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течении агро-технического периода проводились работы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по озеленению и содержанию зеленых насаждений  в поселении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DA971E-68B1-F5CF-FEB2-5315165E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680912" y="1010703"/>
            <a:ext cx="4665876" cy="34994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D7C8AE-8DFD-EA27-204B-EC376808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73460" y="2089962"/>
            <a:ext cx="5128920" cy="38466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86E40A-7EAC-A1EF-E1DB-A82BB69DD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62" y="2190988"/>
            <a:ext cx="3599880" cy="27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19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788" y="506646"/>
            <a:ext cx="5850000" cy="1080000"/>
          </a:xfrm>
        </p:spPr>
        <p:txBody>
          <a:bodyPr>
            <a:normAutofit fontScale="92500" lnSpcReduction="20000"/>
          </a:bodyPr>
          <a:lstStyle/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поселения Тосненского муниципального района  Ленинградской области»</a:t>
            </a:r>
          </a:p>
          <a:p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05CB3-3C17-AFF6-2354-DFFA6136C44C}"/>
              </a:ext>
            </a:extLst>
          </p:cNvPr>
          <p:cNvSpPr txBox="1"/>
          <p:nvPr/>
        </p:nvSpPr>
        <p:spPr>
          <a:xfrm>
            <a:off x="6223476" y="506646"/>
            <a:ext cx="56860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Проведены работы по созданию мест (площадок) накопления ТКО по адресу: дер.  Глинка, ул. Посадская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ru-RU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Произведена поставка мусорного контейнера «Лодочка» </a:t>
            </a:r>
            <a:endPara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·"/>
            </a:pPr>
            <a:endParaRPr lang="ru-RU" sz="180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A529DD-D694-49D5-16A1-7ED3B171E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8945" y="2890471"/>
            <a:ext cx="5821037" cy="32743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07B471-B3A6-B8C4-53F8-DD8801AF5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" b="9329"/>
          <a:stretch/>
        </p:blipFill>
        <p:spPr>
          <a:xfrm>
            <a:off x="257830" y="1844824"/>
            <a:ext cx="5616615" cy="34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02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C51DF-37A3-CA75-1C24-111853CDD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C5B03E6-E26D-F0F1-9A39-F7416B790574}"/>
              </a:ext>
            </a:extLst>
          </p:cNvPr>
          <p:cNvSpPr txBox="1"/>
          <p:nvPr/>
        </p:nvSpPr>
        <p:spPr>
          <a:xfrm>
            <a:off x="6096000" y="234000"/>
            <a:ext cx="5984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рамках муниципальной программы </a:t>
            </a:r>
          </a:p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поселения Тосненского муниципального района Ленинградской области»: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Выполнен строительный контроль за выполнением работ по капитальному ремонту общего имущества (крыши) МКД: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Фёдоровское, ул. Шоссейная д.9;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E77A3F-034C-A466-7765-3CB7FE1B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4232" y="3356992"/>
            <a:ext cx="3672408" cy="27543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511343-F4F1-2D31-71B7-CA218D4D1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b="25562"/>
          <a:stretch/>
        </p:blipFill>
        <p:spPr>
          <a:xfrm>
            <a:off x="426000" y="87298"/>
            <a:ext cx="5445000" cy="3485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09930C-7D78-D6FE-49CE-5C9697F01479}"/>
              </a:ext>
            </a:extLst>
          </p:cNvPr>
          <p:cNvSpPr txBox="1"/>
          <p:nvPr/>
        </p:nvSpPr>
        <p:spPr>
          <a:xfrm>
            <a:off x="21595" y="3717032"/>
            <a:ext cx="47396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рамках постановления Правительства Ленинградской области от 25 октября 2019 года N 499 «Об утверждении Условий и порядка предоставления дополнительной помощи в форме субсидий на обеспечение мероприятий по капитальному ремонту многоквартирных домов при возникновении неотложной необходимости»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ru-RU" sz="1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0B4046-B2CB-E584-56EE-81D26A1FA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130" y="4300768"/>
            <a:ext cx="3248866" cy="24366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739D3-8A92-2F2C-FBBE-CD6A1446BCD1}"/>
              </a:ext>
            </a:extLst>
          </p:cNvPr>
          <p:cNvSpPr txBox="1"/>
          <p:nvPr/>
        </p:nvSpPr>
        <p:spPr>
          <a:xfrm>
            <a:off x="25528" y="5695799"/>
            <a:ext cx="463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выполнен капитальный ремонт крыши многоквартирного дома по адресу: </a:t>
            </a:r>
            <a:r>
              <a:rPr lang="ru-RU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Фёдоровское, ул. Шоссейная, д. 9.</a:t>
            </a:r>
          </a:p>
        </p:txBody>
      </p:sp>
    </p:spTree>
    <p:extLst>
      <p:ext uri="{BB962C8B-B14F-4D97-AF65-F5344CB8AC3E}">
        <p14:creationId xmlns:p14="http://schemas.microsoft.com/office/powerpoint/2010/main" val="4235645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5F08C-239B-9F8C-AF2E-2B6F3878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5">
            <a:extLst>
              <a:ext uri="{FF2B5EF4-FFF2-40B4-BE49-F238E27FC236}">
                <a16:creationId xmlns:a16="http://schemas.microsoft.com/office/drawing/2014/main" id="{652F0F19-6947-DB60-63E9-9E7DFDE8F1FB}"/>
              </a:ext>
            </a:extLst>
          </p:cNvPr>
          <p:cNvSpPr txBox="1">
            <a:spLocks/>
          </p:cNvSpPr>
          <p:nvPr/>
        </p:nvSpPr>
        <p:spPr>
          <a:xfrm>
            <a:off x="107482" y="1671382"/>
            <a:ext cx="5988517" cy="146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Выполнены работы по установке плит на мемориальном комплексе на Федоровском кладбище, расположенном по адресу: Ленинградская область, Тосненский район,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. Фёдоровское, ул. Шоссейная, уч.1</a:t>
            </a:r>
          </a:p>
          <a:p>
            <a:pPr algn="ctr">
              <a:defRPr/>
            </a:pP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975CD0-AE82-93F4-01E3-F45095154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2836" y="258222"/>
            <a:ext cx="3869999" cy="5159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21312C-FEAC-0F36-0FFD-1362DEE6C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264" y="4149080"/>
            <a:ext cx="3384376" cy="25382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E24DCA-9569-4EBF-6FAE-82FDBE03C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03" y="3400644"/>
            <a:ext cx="5733017" cy="3224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1E65EE-F060-9D96-46D5-83C825119E11}"/>
              </a:ext>
            </a:extLst>
          </p:cNvPr>
          <p:cNvSpPr txBox="1"/>
          <p:nvPr/>
        </p:nvSpPr>
        <p:spPr>
          <a:xfrm>
            <a:off x="107482" y="116632"/>
            <a:ext cx="5818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рамках муниципальной программы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«Жилищно-коммунальное хозяйство и благоустройство территории Фёдоровского городского поселения Тосненского муниципального района Ленинградской области»:</a:t>
            </a:r>
          </a:p>
        </p:txBody>
      </p:sp>
    </p:spTree>
    <p:extLst>
      <p:ext uri="{BB962C8B-B14F-4D97-AF65-F5344CB8AC3E}">
        <p14:creationId xmlns:p14="http://schemas.microsoft.com/office/powerpoint/2010/main" val="1866211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410" y="266050"/>
            <a:ext cx="5850000" cy="1710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</a:t>
            </a:r>
          </a:p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«Борьба с борщевиком Сосновского на территории  Фёдоровского городского поселения Тосненского муниципального района  Ленинградской области»</a:t>
            </a:r>
          </a:p>
          <a:p>
            <a:endParaRPr lang="ru-R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AE728-CFE9-C58F-43D2-EED9182F5866}"/>
              </a:ext>
            </a:extLst>
          </p:cNvPr>
          <p:cNvSpPr txBox="1"/>
          <p:nvPr/>
        </p:nvSpPr>
        <p:spPr>
          <a:xfrm>
            <a:off x="6096000" y="144001"/>
            <a:ext cx="5829017" cy="2962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рамках реализация комплекса мероприятий по борьбе с борщевиком Сосновского на территории Фёдоровского </a:t>
            </a:r>
            <a:r>
              <a:rPr lang="ru-RU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были проведены мероприятия по уничтожению борщевика химическим методом;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</a:t>
            </a:r>
            <a:r>
              <a:rPr lang="ru-RU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ценка эффективности проведения химических мероприятий по уничтожению борщевика Сосновского.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234C8-23B9-1EB2-12CD-DC8A0971F348}"/>
              </a:ext>
            </a:extLst>
          </p:cNvPr>
          <p:cNvSpPr txBox="1"/>
          <p:nvPr/>
        </p:nvSpPr>
        <p:spPr>
          <a:xfrm>
            <a:off x="139320" y="6124182"/>
            <a:ext cx="585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Произведена обработка территории общей площадью 4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6,35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Га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CBBCB-7342-98DD-0A64-6215C2157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0773" y="2924944"/>
            <a:ext cx="5494244" cy="366466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B7F94D-14E4-9E7D-F8B0-28E19C2B8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480" y="1773339"/>
            <a:ext cx="3251387" cy="43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48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3E6E57-E4FB-95A0-D7C6-92BBBBA7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98" y="2132856"/>
            <a:ext cx="2805847" cy="1871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AA6974-820C-D461-612F-CFFBB070CE54}"/>
              </a:ext>
            </a:extLst>
          </p:cNvPr>
          <p:cNvSpPr txBox="1"/>
          <p:nvPr/>
        </p:nvSpPr>
        <p:spPr>
          <a:xfrm>
            <a:off x="191344" y="4594048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Выполнены работы по ремонту, обустройству мест разворота и остановки автобусов по следующим адресам:</a:t>
            </a:r>
          </a:p>
          <a:p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деревня </a:t>
            </a:r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Аннолово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ул. </a:t>
            </a:r>
            <a:r>
              <a:rPr lang="ru-RU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Павузи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деревня Ладога дорога к Ижорской ГЭС.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293C2-4DD0-E3B7-C8B3-D353EB3BD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5327" y="526171"/>
            <a:ext cx="2185275" cy="47409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C70829-D0BF-DA87-B7E9-03E70030D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040" y="1700808"/>
            <a:ext cx="2635311" cy="4684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72309B-93CE-105B-CF07-EB3B996E8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077" y="1892958"/>
            <a:ext cx="3568646" cy="2007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80256-AD6E-0E95-DE42-FDCD28AE181D}"/>
              </a:ext>
            </a:extLst>
          </p:cNvPr>
          <p:cNvSpPr txBox="1"/>
          <p:nvPr/>
        </p:nvSpPr>
        <p:spPr>
          <a:xfrm>
            <a:off x="271398" y="208956"/>
            <a:ext cx="8560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</a:t>
            </a:r>
          </a:p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2379892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AF0C9-1794-87B8-CF16-9BCF4FEDA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5192B6C7-1938-65E5-0022-3142F4BD15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6852" y="206211"/>
            <a:ext cx="7133845" cy="1782629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ОТ ЛАДОГИ ДО ФЁДОРОВСКОГО </a:t>
            </a:r>
          </a:p>
          <a:p>
            <a:pPr algn="ctr">
              <a:lnSpc>
                <a:spcPct val="120000"/>
              </a:lnSpc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С 1 октября 2025 года начал работу новый маршрутный автобус - маршрут М-1: </a:t>
            </a:r>
          </a:p>
          <a:p>
            <a:pPr algn="ctr">
              <a:lnSpc>
                <a:spcPct val="120000"/>
              </a:lnSpc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дер. Ладога –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. Фёдоровское. </a:t>
            </a:r>
          </a:p>
          <a:p>
            <a:pPr algn="ctr">
              <a:lnSpc>
                <a:spcPct val="120000"/>
              </a:lnSpc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Протяженность маршрута - 11,5 км. </a:t>
            </a:r>
          </a:p>
          <a:p>
            <a:pPr algn="ctr">
              <a:lnSpc>
                <a:spcPct val="120000"/>
              </a:lnSpc>
            </a:pP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CBD9A4-BF27-CE90-3CE7-A0FADF0A5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46" y="4509120"/>
            <a:ext cx="3008722" cy="20069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42B4F3-0ED4-BBC8-9714-7C963DBB0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815" y="3408226"/>
            <a:ext cx="3634882" cy="3272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9E25FD-FBC3-5D29-5C87-A79D0164E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06" y="692696"/>
            <a:ext cx="4251443" cy="5668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02C57-012B-CA3B-8851-74324A68CE3A}"/>
              </a:ext>
            </a:extLst>
          </p:cNvPr>
          <p:cNvSpPr txBox="1"/>
          <p:nvPr/>
        </p:nvSpPr>
        <p:spPr>
          <a:xfrm>
            <a:off x="9845458" y="69269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Маршрутный автобус М-1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D99C5-C142-0227-4615-0AEEB6479453}"/>
              </a:ext>
            </a:extLst>
          </p:cNvPr>
          <p:cNvSpPr txBox="1"/>
          <p:nvPr/>
        </p:nvSpPr>
        <p:spPr>
          <a:xfrm>
            <a:off x="132323" y="2112082"/>
            <a:ext cx="7471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Выполнены работы, связанные с осуществлением регулярных перевозок пассажиров и багажа автомобильным транспортом по регулируемым тарифам по муниципальному маршруту № М-1</a:t>
            </a:r>
          </a:p>
        </p:txBody>
      </p:sp>
    </p:spTree>
    <p:extLst>
      <p:ext uri="{BB962C8B-B14F-4D97-AF65-F5344CB8AC3E}">
        <p14:creationId xmlns:p14="http://schemas.microsoft.com/office/powerpoint/2010/main" val="2695337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336" y="332656"/>
            <a:ext cx="5805005" cy="12150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</a:t>
            </a:r>
          </a:p>
          <a:p>
            <a:pPr algn="ctr"/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AE728-CFE9-C58F-43D2-EED9182F5866}"/>
              </a:ext>
            </a:extLst>
          </p:cNvPr>
          <p:cNvSpPr txBox="1"/>
          <p:nvPr/>
        </p:nvSpPr>
        <p:spPr>
          <a:xfrm>
            <a:off x="6282501" y="397527"/>
            <a:ext cx="5432795" cy="1300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Выполнен ремонт автомобильной дороги улица Восточная в </a:t>
            </a:r>
            <a:r>
              <a:rPr 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Фёдоровское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B56536-E572-13F7-62D9-F5D98BCC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96" y="1852438"/>
            <a:ext cx="5938019" cy="44565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5A437-2A32-4975-0343-BBB71CD61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129" y="2060848"/>
            <a:ext cx="2511770" cy="37371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319EB2-49FB-65D5-825C-CC6BA29CF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663" y="2708920"/>
            <a:ext cx="2536156" cy="3731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9ECB54-B959-F854-C0A8-4EC32CBCD7EA}"/>
              </a:ext>
            </a:extLst>
          </p:cNvPr>
          <p:cNvSpPr txBox="1"/>
          <p:nvPr/>
        </p:nvSpPr>
        <p:spPr>
          <a:xfrm>
            <a:off x="7248128" y="16915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БЫЛО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AF0073-FFE0-A138-E3BF-31E4544BFCC9}"/>
              </a:ext>
            </a:extLst>
          </p:cNvPr>
          <p:cNvSpPr txBox="1"/>
          <p:nvPr/>
        </p:nvSpPr>
        <p:spPr>
          <a:xfrm>
            <a:off x="9696400" y="2310634"/>
            <a:ext cx="1368152" cy="36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388301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5672-3A8D-5AA5-C708-2B493B0E1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3D312FF-EC05-96C1-7B25-404143021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884" y="450892"/>
            <a:ext cx="5679436" cy="121500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612BE-990C-A49E-217A-CF9CCB0B2525}"/>
              </a:ext>
            </a:extLst>
          </p:cNvPr>
          <p:cNvSpPr txBox="1"/>
          <p:nvPr/>
        </p:nvSpPr>
        <p:spPr>
          <a:xfrm>
            <a:off x="6168008" y="407958"/>
            <a:ext cx="5679436" cy="1300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Выполнен ремонт автомобильной дороги улица Вознесенская в </a:t>
            </a:r>
            <a:r>
              <a:rPr 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Фёдоровское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5996D-C771-78A9-6578-4328C72179F6}"/>
              </a:ext>
            </a:extLst>
          </p:cNvPr>
          <p:cNvSpPr txBox="1"/>
          <p:nvPr/>
        </p:nvSpPr>
        <p:spPr>
          <a:xfrm>
            <a:off x="211509" y="555829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БЫЛО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3A260-FB47-8431-E946-2ADB5CECE4E6}"/>
              </a:ext>
            </a:extLst>
          </p:cNvPr>
          <p:cNvSpPr txBox="1"/>
          <p:nvPr/>
        </p:nvSpPr>
        <p:spPr>
          <a:xfrm>
            <a:off x="8184232" y="1689340"/>
            <a:ext cx="1368152" cy="366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СТАЛО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611203-E77C-765E-207C-38303576C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" y="2564904"/>
            <a:ext cx="5572227" cy="29933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A5FA8-9F60-304F-4AF3-D13DCE60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539" y="2140011"/>
            <a:ext cx="2942676" cy="4473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432E7-A071-1625-1A5B-63207BDD9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130" y="2142051"/>
            <a:ext cx="2857995" cy="447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124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D863-F492-943E-F289-4680C0C7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79CDCD2B-FBD7-FABB-FD23-090F77976B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336" y="290909"/>
            <a:ext cx="6706065" cy="211455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AC2FB-0D62-7409-5E6A-F252D085ED8E}"/>
              </a:ext>
            </a:extLst>
          </p:cNvPr>
          <p:cNvSpPr txBox="1"/>
          <p:nvPr/>
        </p:nvSpPr>
        <p:spPr>
          <a:xfrm>
            <a:off x="431547" y="4985551"/>
            <a:ext cx="10032761" cy="1962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Выполнена установка дорожных знаков по следующим улицам: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дер. Глинка, ул. Песочная и Пионерская;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дер. </a:t>
            </a:r>
            <a:r>
              <a:rPr 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Аннолово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ул. Новая и дорога Кольцевая; 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Фёдоровское, ул. Шоссейная и Почтовая.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5D2692-4BA2-BF7F-2EA7-A1F6A55B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6" r="11906"/>
          <a:stretch>
            <a:fillRect/>
          </a:stretch>
        </p:blipFill>
        <p:spPr>
          <a:xfrm>
            <a:off x="311712" y="1956520"/>
            <a:ext cx="4320480" cy="28412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4816E4-76E1-594B-D1EF-E8E1D350A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756" y="836726"/>
            <a:ext cx="2160240" cy="3637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82BC96-8C9D-7BD8-09D6-8AED48BA8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004" y="291174"/>
            <a:ext cx="2374284" cy="36552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E49879-2264-1266-16B1-7AB882C16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237" y="1454670"/>
            <a:ext cx="2171511" cy="33430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84CFBA-2287-2E67-3DA3-5C7C9EA95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2035" y="4810884"/>
            <a:ext cx="2379965" cy="178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6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02BD-F3A2-0BB8-D1F2-A29E390DA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6">
            <a:extLst>
              <a:ext uri="{FF2B5EF4-FFF2-40B4-BE49-F238E27FC236}">
                <a16:creationId xmlns:a16="http://schemas.microsoft.com/office/drawing/2014/main" id="{364F796B-E98C-A93E-E5E8-E4D7C18EC40D}"/>
              </a:ext>
            </a:extLst>
          </p:cNvPr>
          <p:cNvSpPr txBox="1">
            <a:spLocks/>
          </p:cNvSpPr>
          <p:nvPr/>
        </p:nvSpPr>
        <p:spPr>
          <a:xfrm>
            <a:off x="5350290" y="489511"/>
            <a:ext cx="6561427" cy="2712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9580" algn="ctr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Активно продолжается строительство нового жилого комплекса «Счастье 2.0», расположенного между Фёдоровским </a:t>
            </a:r>
            <a:r>
              <a:rPr lang="ru-RU" sz="1700" dirty="0" err="1"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. и д. Глинка. </a:t>
            </a:r>
          </a:p>
          <a:p>
            <a:pPr indent="449580" algn="ctr"/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В рамках проекта планируется построить порядка 80 000 м2 жилья, 5 000 м2 коммерческих площадей и социальные объекты. Парк-квартал "Счастье 2.0" возводится в 6 этапов, </a:t>
            </a:r>
            <a:r>
              <a:rPr lang="ru-RU" sz="1700" b="1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700" dirty="0">
                <a:latin typeface="Verdana" panose="020B0604030504040204" pitchFamily="34" charset="0"/>
                <a:ea typeface="Verdana" panose="020B0604030504040204" pitchFamily="34" charset="0"/>
              </a:rPr>
              <a:t> из которых уже сданы. </a:t>
            </a:r>
          </a:p>
          <a:p>
            <a:pPr indent="449580" algn="ctr"/>
            <a:r>
              <a:rPr lang="ru-RU" sz="1700" u="sng" dirty="0">
                <a:latin typeface="Verdana" panose="020B0604030504040204" pitchFamily="34" charset="0"/>
                <a:ea typeface="Verdana" panose="020B0604030504040204" pitchFamily="34" charset="0"/>
              </a:rPr>
              <a:t>На территории квартала построен стадион, спортивные и игровые площадки для взрослых и детей, торговый центр. </a:t>
            </a:r>
          </a:p>
        </p:txBody>
      </p:sp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F12CBBAE-323B-1F7D-41EF-8966360E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928" y="3339000"/>
            <a:ext cx="4864452" cy="329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">
            <a:extLst>
              <a:ext uri="{FF2B5EF4-FFF2-40B4-BE49-F238E27FC236}">
                <a16:creationId xmlns:a16="http://schemas.microsoft.com/office/drawing/2014/main" id="{A5CFC630-9FE1-3957-F8BA-F39A010C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928" y="228951"/>
            <a:ext cx="4864452" cy="299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6C195A-8360-9AD7-AA66-905E67081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5"/>
          <a:stretch>
            <a:fillRect/>
          </a:stretch>
        </p:blipFill>
        <p:spPr>
          <a:xfrm>
            <a:off x="5485649" y="3627908"/>
            <a:ext cx="6426068" cy="271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37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D9A72FB7-17C1-4E76-9663-C9DBAB48A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44" y="251615"/>
            <a:ext cx="9083440" cy="163364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Выполнен ямочный ремонт автомобильных дорог общей площадью – 893,305 </a:t>
            </a:r>
            <a:r>
              <a:rPr lang="ru-RU" sz="18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кв.м</a:t>
            </a: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общую сумму 1 786 610,00 руб.;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Выполнены работы по нанесение разметки (пешеходных переходов) – 6 шт.;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Содержание автомобильных дорог и проездов.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6CD63-D821-FA6B-8762-2E9EDA30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49" y="2078163"/>
            <a:ext cx="2979403" cy="39747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5C0C2F-8290-7395-2A7D-F3D1578B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18"/>
          <a:stretch>
            <a:fillRect/>
          </a:stretch>
        </p:blipFill>
        <p:spPr>
          <a:xfrm>
            <a:off x="335360" y="2078163"/>
            <a:ext cx="3653269" cy="31560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8DC8B7-C1B3-D112-80B0-2213F30F2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136" y="2924944"/>
            <a:ext cx="2139375" cy="3799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087831-ED55-523A-D3AA-4BFF6528462C}"/>
              </a:ext>
            </a:extLst>
          </p:cNvPr>
          <p:cNvSpPr txBox="1"/>
          <p:nvPr/>
        </p:nvSpPr>
        <p:spPr>
          <a:xfrm>
            <a:off x="87728" y="5274310"/>
            <a:ext cx="4016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EE2732-A215-ED31-104E-AF00108EB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00" y="332656"/>
            <a:ext cx="2609397" cy="46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42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9845" y="5682490"/>
            <a:ext cx="5832648" cy="1082658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  <a:p>
            <a:endParaRPr lang="ru-R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AE728-CFE9-C58F-43D2-EED9182F5866}"/>
              </a:ext>
            </a:extLst>
          </p:cNvPr>
          <p:cNvSpPr txBox="1"/>
          <p:nvPr/>
        </p:nvSpPr>
        <p:spPr>
          <a:xfrm>
            <a:off x="408542" y="260649"/>
            <a:ext cx="8495769" cy="3981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Производилась поставка </a:t>
            </a:r>
            <a:r>
              <a:rPr lang="ru-RU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известнякового щебня для подсыпки грунтовых дорог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 следующим адресам</a:t>
            </a:r>
            <a:r>
              <a:rPr lang="ru-RU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Фёдоровское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., дер. Ладога, ул. Черничная, Автобусное кольцо ГЭС, ул. Фруктовая, ул. Ежевичная, ул. Агатовая, ул. Янтарная, ул. Изумрудная, ул. Алмазная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Фёдоровское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., дер.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Аннолово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ул. Вишневая, ул.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Татьянинская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 ул. Парниковая, ул. Малиновая, ул. Земляничная</a:t>
            </a:r>
            <a:endParaRPr lang="en-US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Фёдоровское,ул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Мондоловская</a:t>
            </a:r>
            <a:endParaRPr lang="ru-RU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endParaRPr lang="ru-RU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000000"/>
                </a:solidFill>
                <a:effectLst/>
                <a:ea typeface="Arial" panose="020B0604020202020204" pitchFamily="34" charset="0"/>
              </a:rPr>
              <a:t>                           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5090F-7337-877B-17CA-72B50EE1A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808" y="980728"/>
            <a:ext cx="2862144" cy="5092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22A7BB-185F-11E8-84D0-CE3E650DB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7" y="2994642"/>
            <a:ext cx="2862144" cy="37343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A9C680-96CA-6BBC-5679-80B9B1BCE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20" y="2783545"/>
            <a:ext cx="2862144" cy="2862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D1F6C2-4255-30B3-57EB-A01550DFB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363" y="2426481"/>
            <a:ext cx="2391921" cy="32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39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 txBox="1">
            <a:spLocks/>
          </p:cNvSpPr>
          <p:nvPr/>
        </p:nvSpPr>
        <p:spPr>
          <a:xfrm>
            <a:off x="30574" y="223632"/>
            <a:ext cx="5850000" cy="149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улично-дорожной сети муниципального образования Фёдоровское городское поселение Тосненского муниципального района Ленинградской области»</a:t>
            </a:r>
          </a:p>
          <a:p>
            <a:pPr algn="ctr">
              <a:defRPr/>
            </a:pP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88F78-86E5-02CF-E06B-0EAAAD5BE4BF}"/>
              </a:ext>
            </a:extLst>
          </p:cNvPr>
          <p:cNvSpPr txBox="1"/>
          <p:nvPr/>
        </p:nvSpPr>
        <p:spPr>
          <a:xfrm>
            <a:off x="6240016" y="332656"/>
            <a:ext cx="56886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Выполнены работы по обустройству водопропускных труб под дорожным полотном на территории Федоровского городского поселения Тосненского района Ленинградской области по следующим адресам:</a:t>
            </a:r>
          </a:p>
          <a:p>
            <a:pPr lvl="0" algn="just"/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Ленинградская область, Тосненский район, 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Федоровское, д. Ладога ул. Набережная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Ленинградская область, Тосненский район, 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Федоровское, д. </a:t>
            </a:r>
            <a:r>
              <a:rPr lang="ru-RU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Аннолово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на пересечении ул. Парниковая и 4-я Ясная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1404B8-19E8-E896-F782-39A4726E0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974" y="2880451"/>
            <a:ext cx="2875803" cy="38344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FA4652-9FEA-DA70-7534-8424DA980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73" y="1571318"/>
            <a:ext cx="2875802" cy="38344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16A05-A3F7-3403-FD4F-7E6CFD4EB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392" y="4023848"/>
            <a:ext cx="2016224" cy="2688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961C6D-9DD7-2979-AACE-61615B0DF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1919" y="4108929"/>
            <a:ext cx="195241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0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7368" y="176843"/>
            <a:ext cx="5544616" cy="113052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</a:t>
            </a:r>
          </a:p>
          <a:p>
            <a:pPr algn="ctr"/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</a:rPr>
              <a:t>«Формирование комфортной  городской среды на территории Фёдоровского городского поселения Тосненского муниципального района Ленинградской области»</a:t>
            </a:r>
          </a:p>
          <a:p>
            <a:endParaRPr lang="ru-RU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05CB3-3C17-AFF6-2354-DFFA6136C44C}"/>
              </a:ext>
            </a:extLst>
          </p:cNvPr>
          <p:cNvSpPr txBox="1"/>
          <p:nvPr/>
        </p:nvSpPr>
        <p:spPr>
          <a:xfrm>
            <a:off x="6060512" y="4725144"/>
            <a:ext cx="59554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Выполнены работы по благоустройству общественной территории «Сквер Памяти Героев Фёдоровского городского поселения» по адресу: Ленинградская область, Тосненский район, Фёдоровское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., территория между д. 9 по ул. Шоссейная и Федоровским домом культуры».</a:t>
            </a:r>
          </a:p>
          <a:p>
            <a:pPr marL="342900" lvl="0" indent="-342900" algn="just">
              <a:buFont typeface="Arial" panose="020B0604020202020204" pitchFamily="34" charset="0"/>
              <a:buChar char="·"/>
            </a:pPr>
            <a:endParaRPr lang="ru-RU" sz="1800" dirty="0">
              <a:effectLst/>
              <a:latin typeface="Times New Roman" panose="02020603050405020304" pitchFamily="18" charset="0"/>
              <a:ea typeface="Symbol" panose="05050102010706020507" pitchFamily="18" charset="2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109304-BF7A-89AA-4F36-B0DF38B27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280" y="176843"/>
            <a:ext cx="4289457" cy="42894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D4B727-F9C6-CB1A-D7A0-E9C94086C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579" y="1556792"/>
            <a:ext cx="3709037" cy="49453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8992DE-649C-F153-47AB-5A28A16ED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1042" y="1307369"/>
            <a:ext cx="3375164" cy="337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38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 txBox="1">
            <a:spLocks/>
          </p:cNvSpPr>
          <p:nvPr/>
        </p:nvSpPr>
        <p:spPr>
          <a:xfrm>
            <a:off x="96729" y="147693"/>
            <a:ext cx="5850000" cy="149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МП «Энергосбережение и повышение энергетической эффективности Фёдоровского городского поселения Тосненского муниципального района Ленинградской области»</a:t>
            </a:r>
          </a:p>
          <a:p>
            <a:pPr algn="ctr">
              <a:defRPr/>
            </a:pPr>
            <a:endParaRPr lang="ru-RU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AB83AF-53BE-AA44-B283-77DC21A2A102}"/>
              </a:ext>
            </a:extLst>
          </p:cNvPr>
          <p:cNvSpPr txBox="1"/>
          <p:nvPr/>
        </p:nvSpPr>
        <p:spPr>
          <a:xfrm>
            <a:off x="6164394" y="142011"/>
            <a:ext cx="6041424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По программе поддержки развития общественной инфраструктуры муниципального значения в 2025 году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выполнен монтаж линий освещения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по адресам: </a:t>
            </a:r>
          </a:p>
          <a:p>
            <a:r>
              <a:rPr lang="ru-RU" sz="1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4F4E9D-31A0-6FE0-E998-B12B89BC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70"/>
          <a:stretch>
            <a:fillRect/>
          </a:stretch>
        </p:blipFill>
        <p:spPr>
          <a:xfrm>
            <a:off x="6245261" y="2868493"/>
            <a:ext cx="2520280" cy="38487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8D0667-7158-8AD0-EC74-4A104D684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415"/>
          <a:stretch>
            <a:fillRect/>
          </a:stretch>
        </p:blipFill>
        <p:spPr>
          <a:xfrm>
            <a:off x="8999361" y="2888108"/>
            <a:ext cx="3024336" cy="3809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13C07-01BB-875E-FB05-A7B9BE397E6F}"/>
              </a:ext>
            </a:extLst>
          </p:cNvPr>
          <p:cNvSpPr txBox="1"/>
          <p:nvPr/>
        </p:nvSpPr>
        <p:spPr>
          <a:xfrm>
            <a:off x="6241332" y="1340768"/>
            <a:ext cx="570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Фёдоровское, ул. Вознесенская – установлено 51 опора и 42 фонаря; 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дер.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Аннолово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, ул. Главная, 1-й проезд, 2-й – установлено 3 опоры и 47 фонарей.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00BCEB-383A-F1B0-3C82-8061493F2820}"/>
              </a:ext>
            </a:extLst>
          </p:cNvPr>
          <p:cNvSpPr txBox="1"/>
          <p:nvPr/>
        </p:nvSpPr>
        <p:spPr>
          <a:xfrm>
            <a:off x="168303" y="5013176"/>
            <a:ext cx="57784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Произведена закупка светильников уличного освещения в количестве 81 шт.;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рамках обслуживания сети уличного освещения было заменено 55 шт. светильников;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904B56-073E-C208-44EE-224496E51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9499" y="1645643"/>
            <a:ext cx="2291696" cy="30555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B53B9-8E80-6390-87D1-3BDAFA623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46" y="1645643"/>
            <a:ext cx="2291695" cy="30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2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5">
            <a:extLst>
              <a:ext uri="{FF2B5EF4-FFF2-40B4-BE49-F238E27FC236}">
                <a16:creationId xmlns:a16="http://schemas.microsoft.com/office/drawing/2014/main" id="{D583CBDD-2E1B-8EC0-CD3D-5849BC66B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29000"/>
            <a:ext cx="6706065" cy="6688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</a:t>
            </a:r>
            <a:b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200" b="1" dirty="0">
                <a:latin typeface="Verdana" panose="020B0604030504040204" pitchFamily="34" charset="0"/>
                <a:ea typeface="Verdana" panose="020B0604030504040204" pitchFamily="34" charset="0"/>
              </a:rPr>
              <a:t> «Безопасность на территории Фёдоровского городского поселения Тосненского муниципального района Ленинградской области» </a:t>
            </a: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4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A0BC045-DF6E-D92A-F49D-9067C8D73BEB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346152" y="2585438"/>
            <a:ext cx="7141828" cy="360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обслуживание системы оповещения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покупка дизельного топлива для автоцистерны пожарной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обслуживание пожарных гидрантов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обслуживание кнопки тревожной сигнализации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тех. обслуживание комплекса видеонаблюдения (в том числе установка дополнительных видеокамер)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покупка расходных материалов для пожарной машины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передача части полномочий по решению вопросов местного значения об участии в предупреждении и ликвидации последствий ЧС в границах поселения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401CFF-DD00-F63F-00FB-13A3FB40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2184" y="3801561"/>
            <a:ext cx="4086750" cy="27010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BB88AB-68DD-9218-B214-FB3F00C8C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065" y="689928"/>
            <a:ext cx="4049495" cy="27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6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0344" y="162652"/>
            <a:ext cx="5850000" cy="149795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</a:t>
            </a:r>
          </a:p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культуры Фёдоровского городского поселения Тосненского муниципального  района Ленинградской области»</a:t>
            </a:r>
          </a:p>
          <a:p>
            <a:endParaRPr lang="ru-RU" sz="1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5DD09E-5994-3F91-CAF3-29376083A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 b="4600"/>
          <a:stretch/>
        </p:blipFill>
        <p:spPr>
          <a:xfrm>
            <a:off x="335360" y="2636912"/>
            <a:ext cx="6261861" cy="378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C5E96-077C-3E53-D1BC-C063EF322900}"/>
              </a:ext>
            </a:extLst>
          </p:cNvPr>
          <p:cNvSpPr txBox="1"/>
          <p:nvPr/>
        </p:nvSpPr>
        <p:spPr>
          <a:xfrm>
            <a:off x="119336" y="1539559"/>
            <a:ext cx="5951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Проводятся фестивали, концерты и мероприятия в соответствии с годовым планом.</a:t>
            </a:r>
            <a:endParaRPr lang="ru-RU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3D6902-80AF-036F-DAEE-03AA10BFF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254079"/>
            <a:ext cx="4102964" cy="3072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70BFB-7063-0490-EF60-9D01E90AB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3717032"/>
            <a:ext cx="4102964" cy="297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92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3410" y="266050"/>
            <a:ext cx="5850000" cy="1497950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культуры Фёдоровского городского поселения Тосненского муниципального  района Ленинградской области»</a:t>
            </a:r>
          </a:p>
          <a:p>
            <a:endParaRPr lang="ru-R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AE728-CFE9-C58F-43D2-EED9182F5866}"/>
              </a:ext>
            </a:extLst>
          </p:cNvPr>
          <p:cNvSpPr txBox="1"/>
          <p:nvPr/>
        </p:nvSpPr>
        <p:spPr>
          <a:xfrm>
            <a:off x="6088120" y="469596"/>
            <a:ext cx="5917590" cy="719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роведение общепоселковых мероприятий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Фёдоровское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B41136-72AD-8726-C9DF-AF502C27F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3" b="10053"/>
          <a:stretch/>
        </p:blipFill>
        <p:spPr>
          <a:xfrm>
            <a:off x="160030" y="4138487"/>
            <a:ext cx="4783841" cy="2548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9F6C4-2079-83B7-BFB1-A23E9C5F6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4301362"/>
            <a:ext cx="3528392" cy="23513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CFCDEE-B06F-D75B-69CD-2E1B89AE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4152" y="1276491"/>
            <a:ext cx="4392488" cy="29288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2E9B5F-6ABC-71B7-595C-86103BCBE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472" y="1093332"/>
            <a:ext cx="4392488" cy="29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99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FBE37D6-6A52-46D2-AAC0-28BAE928CE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336" y="252258"/>
            <a:ext cx="5832648" cy="159256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«Развитие физической культуры и спорта на территории  Фёдоровского городского поселения Тосненского муниципального района Ленинградской области»</a:t>
            </a:r>
            <a:endParaRPr lang="ru-RU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BAE728-CFE9-C58F-43D2-EED9182F5866}"/>
              </a:ext>
            </a:extLst>
          </p:cNvPr>
          <p:cNvSpPr txBox="1"/>
          <p:nvPr/>
        </p:nvSpPr>
        <p:spPr>
          <a:xfrm>
            <a:off x="6096000" y="2588770"/>
            <a:ext cx="5976664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Мероприятия в сфере физической культуры и спорта проводятся в течение года по графику</a:t>
            </a:r>
            <a:endParaRPr lang="ru-RU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7DB50B-C7C8-FD65-73DC-1FE95EBED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6832" y="184123"/>
            <a:ext cx="4095000" cy="23034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5919E9-5E71-3FF1-0F16-EFB264819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b="5693"/>
          <a:stretch/>
        </p:blipFill>
        <p:spPr>
          <a:xfrm>
            <a:off x="6264584" y="3515994"/>
            <a:ext cx="5451007" cy="32189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32D03-BA87-8440-5A54-1BDAD6EBA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48" y="1663960"/>
            <a:ext cx="5294083" cy="35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64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7F404E-E667-6A04-7F38-EB7B5B19D9C9}"/>
              </a:ext>
            </a:extLst>
          </p:cNvPr>
          <p:cNvSpPr/>
          <p:nvPr/>
        </p:nvSpPr>
        <p:spPr>
          <a:xfrm>
            <a:off x="855931" y="0"/>
            <a:ext cx="10530000" cy="140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23A40ED-E04D-44E5-29E0-7901027B6D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5931" y="439387"/>
            <a:ext cx="10512237" cy="954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Планы на 2026 год: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A7A060F-1F23-0DFE-999D-93D545B528FE}"/>
              </a:ext>
            </a:extLst>
          </p:cNvPr>
          <p:cNvSpPr/>
          <p:nvPr/>
        </p:nvSpPr>
        <p:spPr>
          <a:xfrm>
            <a:off x="335360" y="980728"/>
            <a:ext cx="11340000" cy="56956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buSzPts val="1400"/>
            </a:pPr>
            <a:endParaRPr lang="ru-RU" sz="2000" dirty="0">
              <a:solidFill>
                <a:srgbClr val="FF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>
              <a:lnSpc>
                <a:spcPct val="150000"/>
              </a:lnSpc>
              <a:buSzPts val="1400"/>
            </a:pPr>
            <a:endParaRPr lang="ru-RU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buSzPts val="1400"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1. </a:t>
            </a: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Проектирование общеобразовательной школы в </a:t>
            </a:r>
            <a:r>
              <a:rPr lang="ru-RU" sz="1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Фёдоровское;</a:t>
            </a:r>
          </a:p>
          <a:p>
            <a:pPr lvl="0" algn="just">
              <a:lnSpc>
                <a:spcPct val="150000"/>
              </a:lnSpc>
              <a:buSzPts val="1400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Включение в программу в Проектирование амбулаторно-поликлинического комплекса;</a:t>
            </a:r>
          </a:p>
          <a:p>
            <a:pPr lvl="0" algn="just">
              <a:lnSpc>
                <a:spcPct val="150000"/>
              </a:lnSpc>
              <a:buSzPts val="1400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Проектирование новых автомобильных дорог местного значения, текущий ремонт существующих дорог, установка знаков и доработка ПОДД;</a:t>
            </a:r>
          </a:p>
          <a:p>
            <a:pPr lvl="0" algn="just">
              <a:lnSpc>
                <a:spcPct val="150000"/>
              </a:lnSpc>
              <a:buSzPts val="1400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Передача имущества, используемого для оказания услуг по водоснабжению и водоотведению поселения в собственность Ленинградской области, ввод в эксплуатацию водопроводной повышающей насосной станции и резервуаров чистой питьевой воды в д. Глинка;</a:t>
            </a:r>
          </a:p>
          <a:p>
            <a:pPr lvl="0" algn="just">
              <a:lnSpc>
                <a:spcPct val="150000"/>
              </a:lnSpc>
              <a:buSzPts val="1400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В рамках программы «Формирование комфортной городской среды»:</a:t>
            </a:r>
          </a:p>
          <a:p>
            <a:pPr marL="285750" lvl="0" indent="-285750" algn="just">
              <a:lnSpc>
                <a:spcPct val="150000"/>
              </a:lnSpc>
              <a:buSzPts val="1400"/>
              <a:buFontTx/>
              <a:buChar char="-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Благоустройство общественной территории «вело-пешеходная дорожка от перекрестка ул. Центральная и ул. Шоссейная до перекрестка ул. Центральная и ул. Полевая по адресу: Ленинградская область, Тосненский муниципальный район, Фёдоровское городское поселение, от перекрестка ул. Центральная и ул. Шоссейная до перекрестка ул. Центральная и ул. Полевая» </a:t>
            </a:r>
          </a:p>
          <a:p>
            <a:pPr marL="285750" lvl="0" indent="-285750" algn="just">
              <a:lnSpc>
                <a:spcPct val="150000"/>
              </a:lnSpc>
              <a:buSzPts val="1400"/>
              <a:buFontTx/>
              <a:buChar char="-"/>
            </a:pP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Благоустройство дворовой территории по адресу: Ленинградская область, Тосненский район, </a:t>
            </a:r>
            <a:r>
              <a:rPr lang="ru-RU" sz="15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Федоровское, между домами 1 и 2 по ул. Центральная;</a:t>
            </a:r>
          </a:p>
          <a:p>
            <a:pPr lvl="0" algn="just">
              <a:lnSpc>
                <a:spcPct val="150000"/>
              </a:lnSpc>
              <a:buSzPts val="1400"/>
            </a:pP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lvl="0" algn="just">
              <a:buSzPts val="1400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buSzPts val="1400"/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1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13271-3DDE-0164-89ED-C81DCB745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Рисунок 1">
            <a:extLst>
              <a:ext uri="{FF2B5EF4-FFF2-40B4-BE49-F238E27FC236}">
                <a16:creationId xmlns:a16="http://schemas.microsoft.com/office/drawing/2014/main" id="{0E2773F3-F735-92C4-3CBC-3B135E58B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568" y="3096657"/>
            <a:ext cx="5355384" cy="356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C59A34-85D6-9F75-D1CD-7BF5CC5C5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5522169"/>
            <a:ext cx="3456384" cy="1115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8F9E38-F0E7-1025-E0CD-4E2F730741F6}"/>
              </a:ext>
            </a:extLst>
          </p:cNvPr>
          <p:cNvSpPr txBox="1"/>
          <p:nvPr/>
        </p:nvSpPr>
        <p:spPr>
          <a:xfrm>
            <a:off x="166839" y="138000"/>
            <a:ext cx="592916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Завершено строительство в общественно-деловой зоне по ул. Центральной д.35 на границе д. Глинка и 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Фёдоровское (</a:t>
            </a:r>
            <a:r>
              <a:rPr lang="ru-RU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первая очередь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и магазина на территории жилой застройки Счастье 2.0;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Активно ведётся строительство многофункциональных деловых и обслуживающих зданий по ул. Центральной д.35 на границе д. Глинка и 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Фёдоровское (</a:t>
            </a:r>
            <a:r>
              <a:rPr lang="ru-RU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вторая очередь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381927-A787-DB0F-60DD-9BF322122AEA}"/>
              </a:ext>
            </a:extLst>
          </p:cNvPr>
          <p:cNvSpPr txBox="1"/>
          <p:nvPr/>
        </p:nvSpPr>
        <p:spPr>
          <a:xfrm>
            <a:off x="6096000" y="3968884"/>
            <a:ext cx="6087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Выданы разрешения на строительство магазина на ул. Промышленной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. Фёдоровское, магазина на ул.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Павузи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в дер. 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Аннолово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 и здания торгового центра в дер. Глинка, ул. Светлая.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B004FF-A017-7928-9F53-26709E746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378825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9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A608B-5418-09B5-4692-190A50237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4564EF-11FA-FCAD-AB06-275FA1A5070F}"/>
              </a:ext>
            </a:extLst>
          </p:cNvPr>
          <p:cNvSpPr/>
          <p:nvPr/>
        </p:nvSpPr>
        <p:spPr>
          <a:xfrm>
            <a:off x="855931" y="0"/>
            <a:ext cx="10530000" cy="140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39AC7434-59E7-D778-D90B-F29EA7FDEF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832" y="236215"/>
            <a:ext cx="10512237" cy="954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Планы на 2026 год: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BAE72B-1C54-30A9-8E40-00F39ACCC321}"/>
              </a:ext>
            </a:extLst>
          </p:cNvPr>
          <p:cNvSpPr/>
          <p:nvPr/>
        </p:nvSpPr>
        <p:spPr>
          <a:xfrm>
            <a:off x="335360" y="1190215"/>
            <a:ext cx="11340000" cy="5283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buSzPts val="1400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Подготовка документации для благоустройства общественного пространства в 2027 г. по программе «Комфортная городская среда»;</a:t>
            </a:r>
          </a:p>
          <a:p>
            <a:pPr>
              <a:lnSpc>
                <a:spcPct val="150000"/>
              </a:lnSpc>
              <a:buSzPts val="1400"/>
            </a:pPr>
            <a:r>
              <a:rPr lang="ru-RU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В рамках поддержки развития общественной инфраструктуры муниципального значения на 2026 год: Устройство элементов детской игровой площадки по адресу: Ленинградская область, Тосненский муниципальный район, </a:t>
            </a:r>
            <a:r>
              <a:rPr lang="ru-RU" sz="16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Фёдоровское, ул. Центральная, д.6А;</a:t>
            </a:r>
          </a:p>
          <a:p>
            <a:pPr>
              <a:lnSpc>
                <a:spcPct val="150000"/>
              </a:lnSpc>
              <a:buSzPts val="1400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8. Капитальный ремонт кровли многоквартирного дома ул. Центральная, д. 6А – ремонт кровли;</a:t>
            </a:r>
          </a:p>
          <a:p>
            <a:pPr>
              <a:lnSpc>
                <a:spcPct val="150000"/>
              </a:lnSpc>
              <a:buSzPts val="1400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9. Устройство тротуара по ул. Новая в дер. </a:t>
            </a:r>
            <a:r>
              <a:rPr lang="ru-RU" sz="16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Аннолово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и ул. Полевая в </a:t>
            </a:r>
            <a:r>
              <a:rPr lang="ru-RU" sz="16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Фёдоровское; </a:t>
            </a:r>
          </a:p>
          <a:p>
            <a:pPr>
              <a:lnSpc>
                <a:spcPct val="150000"/>
              </a:lnSpc>
              <a:buSzPts val="1400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10. Установка освещения по ул. Новая в дер. Ладога, и ул. дорога Кольцевая в </a:t>
            </a:r>
            <a:r>
              <a:rPr lang="ru-RU" sz="16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Фёдоровское;</a:t>
            </a:r>
          </a:p>
          <a:p>
            <a:pPr>
              <a:lnSpc>
                <a:spcPct val="150000"/>
              </a:lnSpc>
              <a:buSzPts val="1400"/>
            </a:pPr>
            <a:r>
              <a:rPr lang="ru-RU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11. Работы по борьбе с борщевиком Сосновского (химическим и механическим способом)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ru-RU" sz="1600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50000"/>
              </a:lnSpc>
              <a:buSzPts val="1400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12. Работы </a:t>
            </a:r>
            <a:r>
              <a:rPr lang="ru-RU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по озеленению и благоустройству территории Фёдоровского </a:t>
            </a:r>
            <a:r>
              <a:rPr lang="ru-RU" sz="16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6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.;</a:t>
            </a:r>
          </a:p>
          <a:p>
            <a:pPr lvl="0">
              <a:lnSpc>
                <a:spcPct val="150000"/>
              </a:lnSpc>
              <a:buSzPts val="1400"/>
            </a:pP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13. Контроль за переустройством ул. дорога Кольцевая в </a:t>
            </a:r>
            <a:r>
              <a:rPr lang="ru-RU" sz="16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г.п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Фёдоровское, реализуемым  в ходе строительства ВСЖМ, а также всех участков дорог местного значения, по которым выдавались технические условия проектной организации ВСЖМ.</a:t>
            </a:r>
          </a:p>
        </p:txBody>
      </p:sp>
    </p:spTree>
    <p:extLst>
      <p:ext uri="{BB962C8B-B14F-4D97-AF65-F5344CB8AC3E}">
        <p14:creationId xmlns:p14="http://schemas.microsoft.com/office/powerpoint/2010/main" val="101035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F918A4-0C77-782C-9795-BF1F9E2D2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r="3264"/>
          <a:stretch>
            <a:fillRect/>
          </a:stretch>
        </p:blipFill>
        <p:spPr>
          <a:xfrm>
            <a:off x="467527" y="2725875"/>
            <a:ext cx="2657468" cy="2897892"/>
          </a:xfr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A36D41-3016-9948-0A8A-35D4986F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056" r="2295" b="21199"/>
          <a:stretch/>
        </p:blipFill>
        <p:spPr>
          <a:xfrm>
            <a:off x="6006095" y="2710625"/>
            <a:ext cx="2657468" cy="2936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1D5202-96BF-A6E8-9C5B-3F95910A7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388" y="2723199"/>
            <a:ext cx="2729236" cy="288829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24431BD-6F30-3ED0-FF8E-D7DC8F899266}"/>
              </a:ext>
            </a:extLst>
          </p:cNvPr>
          <p:cNvSpPr/>
          <p:nvPr/>
        </p:nvSpPr>
        <p:spPr>
          <a:xfrm>
            <a:off x="1005766" y="404664"/>
            <a:ext cx="9842762" cy="13681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DAF865-96F5-4176-9983-A7D572FF73F1}"/>
              </a:ext>
            </a:extLst>
          </p:cNvPr>
          <p:cNvSpPr txBox="1"/>
          <p:nvPr/>
        </p:nvSpPr>
        <p:spPr>
          <a:xfrm>
            <a:off x="2067199" y="620688"/>
            <a:ext cx="9321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Verdana" panose="020B0604030504040204" pitchFamily="34" charset="0"/>
                <a:ea typeface="Verdana" panose="020B0604030504040204" pitchFamily="34" charset="0"/>
              </a:rPr>
              <a:t>СПАСИБО ЗА ВНИМАНИЕ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D0E95C-9B50-D154-BC81-D3F040EC3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509" y="2718536"/>
            <a:ext cx="2487945" cy="29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4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3DC61E7-D535-4B9F-B451-533E08D8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50" y="194081"/>
            <a:ext cx="7195754" cy="102068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Фёдоровском городском поселении активно развивается промышленное производство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27B441C-7CA3-40D6-B928-421BE67E16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6967" y="2299466"/>
            <a:ext cx="2668395" cy="461665"/>
          </a:xfrm>
        </p:spPr>
        <p:txBody>
          <a:bodyPr>
            <a:normAutofit fontScale="92500"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ТехноНИКОЛЬ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endParaRPr lang="ru-RU" sz="1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890DD7-4687-4807-9E34-604A90BD1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359" y="2331026"/>
            <a:ext cx="224103" cy="266700"/>
          </a:xfrm>
          <a:prstGeom prst="rect">
            <a:avLst/>
          </a:prstGeom>
        </p:spPr>
      </p:pic>
      <p:sp>
        <p:nvSpPr>
          <p:cNvPr id="17" name="Текст 6">
            <a:extLst>
              <a:ext uri="{FF2B5EF4-FFF2-40B4-BE49-F238E27FC236}">
                <a16:creationId xmlns:a16="http://schemas.microsoft.com/office/drawing/2014/main" id="{CFA461F9-4779-47FC-B640-F2B54476071F}"/>
              </a:ext>
            </a:extLst>
          </p:cNvPr>
          <p:cNvSpPr txBox="1">
            <a:spLocks/>
          </p:cNvSpPr>
          <p:nvPr/>
        </p:nvSpPr>
        <p:spPr>
          <a:xfrm>
            <a:off x="786262" y="2706736"/>
            <a:ext cx="2489471" cy="46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Агрисовгаз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endParaRPr lang="ru-RU" sz="18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792F78-7AA0-4BC8-86F3-8FE2FCA78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92" y="2722458"/>
            <a:ext cx="224103" cy="266700"/>
          </a:xfrm>
          <a:prstGeom prst="rect">
            <a:avLst/>
          </a:prstGeom>
        </p:spPr>
      </p:pic>
      <p:sp>
        <p:nvSpPr>
          <p:cNvPr id="19" name="Текст 6">
            <a:extLst>
              <a:ext uri="{FF2B5EF4-FFF2-40B4-BE49-F238E27FC236}">
                <a16:creationId xmlns:a16="http://schemas.microsoft.com/office/drawing/2014/main" id="{D0DDED72-43FD-4C8A-B893-40AADBC9B3C4}"/>
              </a:ext>
            </a:extLst>
          </p:cNvPr>
          <p:cNvSpPr txBox="1">
            <a:spLocks/>
          </p:cNvSpPr>
          <p:nvPr/>
        </p:nvSpPr>
        <p:spPr>
          <a:xfrm>
            <a:off x="260176" y="1249012"/>
            <a:ext cx="6637464" cy="855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F31FB8-BC64-47AB-8C6D-D0C55F72A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8004" y="492475"/>
            <a:ext cx="4324340" cy="28828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A315A52-674B-09EE-94C4-4B1281428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136" y="3786713"/>
            <a:ext cx="4308489" cy="287288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B18C62-FB86-1A1D-925C-8E6E23E6E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074" y="3201246"/>
            <a:ext cx="224103" cy="2667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E7A289D-E3FB-7294-F9C2-DEC5CF45A8AA}"/>
              </a:ext>
            </a:extLst>
          </p:cNvPr>
          <p:cNvSpPr txBox="1"/>
          <p:nvPr/>
        </p:nvSpPr>
        <p:spPr>
          <a:xfrm>
            <a:off x="792692" y="3164984"/>
            <a:ext cx="2057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«Вулкан»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7386674-91A4-BA41-9AF4-B67F741AC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4111" y="2372183"/>
            <a:ext cx="224103" cy="2667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36D857-B382-9ECD-0C50-44906C19E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2206" y="2761024"/>
            <a:ext cx="224103" cy="2667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F0E9C6F-8E82-D9A5-E09C-837C28A50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7753" y="3243080"/>
            <a:ext cx="224103" cy="2667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2A6A5C2-A185-EBF9-6737-5123052DB56B}"/>
              </a:ext>
            </a:extLst>
          </p:cNvPr>
          <p:cNvSpPr txBox="1"/>
          <p:nvPr/>
        </p:nvSpPr>
        <p:spPr>
          <a:xfrm rot="10800000" flipV="1">
            <a:off x="4021417" y="2308184"/>
            <a:ext cx="302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ООО «Сфера Металла»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137F07-79DF-0895-9874-DFF464AEE087}"/>
              </a:ext>
            </a:extLst>
          </p:cNvPr>
          <p:cNvSpPr txBox="1"/>
          <p:nvPr/>
        </p:nvSpPr>
        <p:spPr>
          <a:xfrm>
            <a:off x="4035547" y="2735300"/>
            <a:ext cx="2862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«АТТИКА»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85D0C7-F0CE-1F1E-6A17-0CD1BA7FEF81}"/>
              </a:ext>
            </a:extLst>
          </p:cNvPr>
          <p:cNvSpPr txBox="1"/>
          <p:nvPr/>
        </p:nvSpPr>
        <p:spPr>
          <a:xfrm>
            <a:off x="4024690" y="3168402"/>
            <a:ext cx="255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Литум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7B2EB7B-6BB0-A442-D4F6-9C5FDFE7F1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5" y="4281791"/>
            <a:ext cx="3200773" cy="240058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6051A3E-9F31-8D6F-1350-F9C7289795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64" y="4281792"/>
            <a:ext cx="3160176" cy="24005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3267B2A-1A72-9460-9106-D0D665CC8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318" y="3671337"/>
            <a:ext cx="224103" cy="2667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A861332-847E-24CB-E5ED-E773606475DE}"/>
              </a:ext>
            </a:extLst>
          </p:cNvPr>
          <p:cNvSpPr txBox="1"/>
          <p:nvPr/>
        </p:nvSpPr>
        <p:spPr>
          <a:xfrm>
            <a:off x="792692" y="3633757"/>
            <a:ext cx="18057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МПС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» 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1C0F9EA-0A90-988E-4E9F-6A240510A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0409" y="3734403"/>
            <a:ext cx="224103" cy="2667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AF6E667-95F8-2AA0-967E-872CCE2A8114}"/>
              </a:ext>
            </a:extLst>
          </p:cNvPr>
          <p:cNvSpPr txBox="1"/>
          <p:nvPr/>
        </p:nvSpPr>
        <p:spPr>
          <a:xfrm>
            <a:off x="4014826" y="3633757"/>
            <a:ext cx="255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ООО «</a:t>
            </a:r>
            <a:r>
              <a:rPr lang="ru-RU" dirty="0" err="1">
                <a:latin typeface="Verdana" panose="020B0604030504040204" pitchFamily="34" charset="0"/>
                <a:ea typeface="Verdana" panose="020B0604030504040204" pitchFamily="34" charset="0"/>
              </a:rPr>
              <a:t>Карматех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95822-7C87-0159-CFC2-942E01CD448D}"/>
              </a:ext>
            </a:extLst>
          </p:cNvPr>
          <p:cNvSpPr txBox="1"/>
          <p:nvPr/>
        </p:nvSpPr>
        <p:spPr>
          <a:xfrm>
            <a:off x="267990" y="1132494"/>
            <a:ext cx="6984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Наиболее крупные компании, производство которых расположено на территории поселения, завоевали не только российский, но и международный рынки сбыта:</a:t>
            </a:r>
          </a:p>
        </p:txBody>
      </p:sp>
    </p:spTree>
    <p:extLst>
      <p:ext uri="{BB962C8B-B14F-4D97-AF65-F5344CB8AC3E}">
        <p14:creationId xmlns:p14="http://schemas.microsoft.com/office/powerpoint/2010/main" val="348286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6">
            <a:extLst>
              <a:ext uri="{FF2B5EF4-FFF2-40B4-BE49-F238E27FC236}">
                <a16:creationId xmlns:a16="http://schemas.microsoft.com/office/drawing/2014/main" id="{CFA461F9-4779-47FC-B640-F2B54476071F}"/>
              </a:ext>
            </a:extLst>
          </p:cNvPr>
          <p:cNvSpPr txBox="1">
            <a:spLocks/>
          </p:cNvSpPr>
          <p:nvPr/>
        </p:nvSpPr>
        <p:spPr>
          <a:xfrm>
            <a:off x="441963" y="2645233"/>
            <a:ext cx="3528392" cy="1444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Завод металлоконструкций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Ас-магистраль- сервис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УК -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Грандо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Мебельная фабрика Фокус</a:t>
            </a: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ru-RU" sz="1400" dirty="0"/>
          </a:p>
        </p:txBody>
      </p:sp>
      <p:sp>
        <p:nvSpPr>
          <p:cNvPr id="19" name="Текст 6">
            <a:extLst>
              <a:ext uri="{FF2B5EF4-FFF2-40B4-BE49-F238E27FC236}">
                <a16:creationId xmlns:a16="http://schemas.microsoft.com/office/drawing/2014/main" id="{D0DDED72-43FD-4C8A-B893-40AADBC9B3C4}"/>
              </a:ext>
            </a:extLst>
          </p:cNvPr>
          <p:cNvSpPr txBox="1">
            <a:spLocks/>
          </p:cNvSpPr>
          <p:nvPr/>
        </p:nvSpPr>
        <p:spPr>
          <a:xfrm>
            <a:off x="157086" y="412690"/>
            <a:ext cx="7269317" cy="2200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Основным направлением предприятий, расположенных на территории административного центра </a:t>
            </a:r>
            <a:r>
              <a:rPr lang="ru-RU" sz="18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 Фёдоровское, является складирование различных материалов, ремонт автотехники, производство металлоконструкций и строительных материалов, производство бетона и мебели, обработка металлов, производство мыла, моющих средств, парфюмерии и косметики, производство этикеток, типография и др.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51BB54-8888-596D-DD7D-F12FAD7C8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388" y="462948"/>
            <a:ext cx="4012290" cy="1444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D60CEB-D8BD-FC07-CE9F-54656A148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302" y="4270548"/>
            <a:ext cx="3384376" cy="23724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028C3-84F2-4B7C-0CF8-F1888544D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800" y="2132856"/>
            <a:ext cx="2833878" cy="1594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29AF1E-35E3-F859-2D21-B9AEA9A6F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671" y="4545003"/>
            <a:ext cx="1591194" cy="15911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334781-9794-4E36-38F0-89617D7E8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903" y="4315977"/>
            <a:ext cx="1591194" cy="841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8FF5D3-3CDF-4182-5E0E-56F2C02F08EB}"/>
              </a:ext>
            </a:extLst>
          </p:cNvPr>
          <p:cNvSpPr txBox="1"/>
          <p:nvPr/>
        </p:nvSpPr>
        <p:spPr>
          <a:xfrm>
            <a:off x="3970355" y="2553913"/>
            <a:ext cx="4265096" cy="1519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ООО "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Алайте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-СПБ"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ООО "Металлист"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ООО «Лаборатория безопасности»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ООО «Завод Консолей»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68DDAE-2B40-4C1D-C96D-7D22F3A2E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37" y="4165556"/>
            <a:ext cx="3099702" cy="13351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13B7E0-82CF-4043-EB36-BD46AACF1B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5821" y="5629423"/>
            <a:ext cx="2209992" cy="10135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95AF0C-8BF1-97DE-AC90-F373ED0D7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485" y="5641563"/>
            <a:ext cx="2537414" cy="8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7EBAB29-0671-42F3-92CD-CE08D176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8" y="295903"/>
            <a:ext cx="6659999" cy="668887"/>
          </a:xfrm>
        </p:spPr>
        <p:txBody>
          <a:bodyPr>
            <a:no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Исполнение полномочий по работе с населением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17F2976-00D6-461E-9FED-21B9B7A03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375" y="980069"/>
            <a:ext cx="6628684" cy="559818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Принято главой администрации за 2025 год  - 51 чел.</a:t>
            </a:r>
            <a:endParaRPr lang="ru-RU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Издано муниципальных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нормативных актов: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Пост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ановлений  – </a:t>
            </a: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990 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(1092);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споряжений - </a:t>
            </a:r>
            <a:r>
              <a:rPr lang="ru-RU" sz="1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442 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(470).</a:t>
            </a:r>
          </a:p>
          <a:p>
            <a:endParaRPr lang="ru-RU" sz="300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9A4C0DD-BAAA-4049-9F83-4C70C08B620F}"/>
              </a:ext>
            </a:extLst>
          </p:cNvPr>
          <p:cNvSpPr/>
          <p:nvPr/>
        </p:nvSpPr>
        <p:spPr>
          <a:xfrm rot="2689455">
            <a:off x="6462652" y="1294897"/>
            <a:ext cx="522592" cy="51926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CE176-3A3A-4219-960B-7E88364E244F}"/>
              </a:ext>
            </a:extLst>
          </p:cNvPr>
          <p:cNvSpPr txBox="1"/>
          <p:nvPr/>
        </p:nvSpPr>
        <p:spPr>
          <a:xfrm>
            <a:off x="6484158" y="1304065"/>
            <a:ext cx="49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9F2AD0-04E1-4AB9-AC87-3EC9149691A9}"/>
              </a:ext>
            </a:extLst>
          </p:cNvPr>
          <p:cNvSpPr txBox="1"/>
          <p:nvPr/>
        </p:nvSpPr>
        <p:spPr>
          <a:xfrm>
            <a:off x="6619758" y="239107"/>
            <a:ext cx="5468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 2025 году в администрацию Фёдоровского городского поселения поступило: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667694E-A818-440B-97BB-D2EFCDA1DDD0}"/>
              </a:ext>
            </a:extLst>
          </p:cNvPr>
          <p:cNvSpPr/>
          <p:nvPr/>
        </p:nvSpPr>
        <p:spPr>
          <a:xfrm>
            <a:off x="6969958" y="1294828"/>
            <a:ext cx="5052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Входящей корреспонденции от организаций – </a:t>
            </a:r>
            <a:r>
              <a:rPr lang="ru-RU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3635</a:t>
            </a:r>
            <a:r>
              <a:rPr lang="ru-RU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(3638 </a:t>
            </a:r>
            <a:r>
              <a:rPr lang="ru-RU" i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2024 году</a:t>
            </a:r>
            <a:r>
              <a:rPr lang="ru-RU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DDB8A27-0500-444C-9BD0-36FE2B16ACBA}"/>
              </a:ext>
            </a:extLst>
          </p:cNvPr>
          <p:cNvSpPr/>
          <p:nvPr/>
        </p:nvSpPr>
        <p:spPr>
          <a:xfrm>
            <a:off x="7315009" y="2053564"/>
            <a:ext cx="445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Заявлений</a:t>
            </a:r>
            <a:r>
              <a:rPr lang="ru-RU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от граждан и юр. лиц  – </a:t>
            </a:r>
            <a:r>
              <a:rPr lang="ru-RU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2726</a:t>
            </a:r>
            <a:r>
              <a:rPr lang="ru-RU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(2980)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754635B-5C8B-4B52-B0CA-94FAFBFF577A}"/>
              </a:ext>
            </a:extLst>
          </p:cNvPr>
          <p:cNvSpPr/>
          <p:nvPr/>
        </p:nvSpPr>
        <p:spPr>
          <a:xfrm>
            <a:off x="7241935" y="2792046"/>
            <a:ext cx="4455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Исходящие письма –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1404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(1946)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CC53EC2-8418-4A1F-B254-1AB8B43FF781}"/>
              </a:ext>
            </a:extLst>
          </p:cNvPr>
          <p:cNvSpPr/>
          <p:nvPr/>
        </p:nvSpPr>
        <p:spPr>
          <a:xfrm rot="2689455">
            <a:off x="6468089" y="2024797"/>
            <a:ext cx="528769" cy="5130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AE90AF-0C49-4E70-801F-C742A62FEB2D}"/>
              </a:ext>
            </a:extLst>
          </p:cNvPr>
          <p:cNvSpPr txBox="1"/>
          <p:nvPr/>
        </p:nvSpPr>
        <p:spPr>
          <a:xfrm>
            <a:off x="6488175" y="2038175"/>
            <a:ext cx="49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F3D990B-820E-4EAF-82B8-E58645BD3D44}"/>
              </a:ext>
            </a:extLst>
          </p:cNvPr>
          <p:cNvSpPr/>
          <p:nvPr/>
        </p:nvSpPr>
        <p:spPr>
          <a:xfrm rot="2689455">
            <a:off x="6483138" y="2777348"/>
            <a:ext cx="517906" cy="5238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18981D-1086-4742-A85D-E28A164760EB}"/>
              </a:ext>
            </a:extLst>
          </p:cNvPr>
          <p:cNvSpPr txBox="1"/>
          <p:nvPr/>
        </p:nvSpPr>
        <p:spPr>
          <a:xfrm>
            <a:off x="6472448" y="2798535"/>
            <a:ext cx="56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03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C1CCE0-66A7-16D6-CA0C-A3BCBAC10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3" y="1238194"/>
            <a:ext cx="3934029" cy="22109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5A1CDB-FCFA-A1CE-95FD-007E28ADA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1" y="4232006"/>
            <a:ext cx="2392354" cy="23615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508B9F-6835-03CC-FA05-9EE56C11D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819" y="3645024"/>
            <a:ext cx="4233552" cy="282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5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4B26171-350A-F6B1-1606-0558E0294BCD}"/>
              </a:ext>
            </a:extLst>
          </p:cNvPr>
          <p:cNvSpPr/>
          <p:nvPr/>
        </p:nvSpPr>
        <p:spPr>
          <a:xfrm>
            <a:off x="378303" y="1251642"/>
            <a:ext cx="11435394" cy="5319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Выдано Уведомлений о начале/Уведомлений о планируемом строительстве или реконструкции объекта индивидуального жилищного строительства или садового дома –144 (отказы – 9)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Выдано Уведомления об окончании/Уведомления о соответствии построенных или реконструированных объектах индивидуального жилищного строительства или садового дома требованиям законодательства о градостроительной деятельности –79 (отказы – 3)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Согласование перепланировки или переустройства помещений в многоквартирном доме – 6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Утверждено схем расположения земельного или земельных участков на кадастровом плане территории – </a:t>
            </a:r>
            <a:r>
              <a:rPr lang="ru-RU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10</a:t>
            </a:r>
            <a:endParaRPr lang="ru-RU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Заключено соглашений о перераспределении земельных участков с землями, государственная собственность на которые не разграничена – </a:t>
            </a:r>
            <a:r>
              <a:rPr lang="ru-RU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endParaRPr lang="ru-RU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Заключено договоров купли-продажи земельных участков – </a:t>
            </a:r>
            <a:r>
              <a:rPr lang="ru-RU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8</a:t>
            </a:r>
            <a:endParaRPr lang="ru-RU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федеральную информационную адресную систему (ФИАС) внесено </a:t>
            </a:r>
            <a:r>
              <a:rPr lang="ru-RU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1350</a:t>
            </a: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адресов объектов недвижимости, а также начала проводится работа по наполнению кадастровыми номерами адресных сведений в Государственном адресном реестре (ГАР).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Предоставлено бесплатно </a:t>
            </a:r>
            <a:r>
              <a:rPr lang="ru-RU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</a:t>
            </a: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земельных участков в рамках реализации областного закона Ленинградской области от 14.10.2008 № 105-оз «О бесплатном предоставлении отдельным категориям граждан земельных участков на территории Ленинградской области» и </a:t>
            </a:r>
            <a:r>
              <a:rPr lang="ru-RU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13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земельный участок в рамках реализации областного закона от 17.07.2018 № 75-оз «О бесплатном предоставлении гражданам, имеющим трех и более детей, земельных участков в собственность на территории Ленинградской области и о внесении изменений в областной закон "О бесплатном предоставлении отдельным категориям граждан земельных участков для индивидуального жилищного строительства на территории Ленинградской области».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F8DE3B-47C7-9FEC-762B-45C85C96F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472" y="158173"/>
            <a:ext cx="3433598" cy="1093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685E97-59E8-291B-9674-FD000AE9563E}"/>
              </a:ext>
            </a:extLst>
          </p:cNvPr>
          <p:cNvSpPr txBox="1"/>
          <p:nvPr/>
        </p:nvSpPr>
        <p:spPr>
          <a:xfrm>
            <a:off x="5519936" y="243949"/>
            <a:ext cx="5990831" cy="955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Результатами работы в сфере землеустройства, архитектуры является следующее:</a:t>
            </a:r>
          </a:p>
        </p:txBody>
      </p:sp>
    </p:spTree>
    <p:extLst>
      <p:ext uri="{BB962C8B-B14F-4D97-AF65-F5344CB8AC3E}">
        <p14:creationId xmlns:p14="http://schemas.microsoft.com/office/powerpoint/2010/main" val="346722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784EAA7-0652-AB21-1380-3EFDEE296AF4}"/>
              </a:ext>
            </a:extLst>
          </p:cNvPr>
          <p:cNvSpPr/>
          <p:nvPr/>
        </p:nvSpPr>
        <p:spPr>
          <a:xfrm>
            <a:off x="718500" y="1078535"/>
            <a:ext cx="10755000" cy="5452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Проведена работа с учетными делами граждан, нуждающихся в жилых помещениях.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Снято с учета граждан, нуждающихся в жилых помещениях – </a:t>
            </a:r>
            <a:r>
              <a:rPr lang="ru-RU" sz="16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20 семей (61 человек).</a:t>
            </a:r>
            <a:endParaRPr lang="ru-RU" sz="160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рамках реализации основного мероприятия «Улучшение жилищных условий граждан с использованием средств ипотечного кредита (займа)» государственной программы Ленинградской области «Формирование городской среды и обеспечение качественным жильем граждан на территории Ленинградской области» в 2025 году Комитетом по строительству Ленинградской области была предоставлена социальная выплата в размере 2 067 408,48 р. </a:t>
            </a:r>
            <a:r>
              <a:rPr lang="ru-RU" sz="16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Криулину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Евгению Геннадьевичу проживающему на территории Фёдоровского </a:t>
            </a:r>
            <a:r>
              <a:rPr lang="ru-RU" sz="160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г.п</a:t>
            </a: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Проведено 6 заседаний комиссии по распоряжению муниципальным имуществом Фёдоровского городского поселения Тосненского муниципального района Ленинградской области, рассмотрено 14 вопросов.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 отношении 4 квартир осуществлена приватизация.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Осуществлен государственный кадастровый учет и регистрация права муниципальной собственности в отношении 4 дорог и 3 земельных участка под дорогами.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Проведена работа по устранению двойного кадастрового учета жилищного фонда в количестве 100 квартир.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ru-RU" sz="165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3E2849-F595-E6DF-69E1-87B4CDF468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4192" y="138277"/>
            <a:ext cx="3024336" cy="940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2E9AD9-2E9C-E9B6-01D3-76940C266EBA}"/>
              </a:ext>
            </a:extLst>
          </p:cNvPr>
          <p:cNvSpPr txBox="1"/>
          <p:nvPr/>
        </p:nvSpPr>
        <p:spPr>
          <a:xfrm>
            <a:off x="-600744" y="188640"/>
            <a:ext cx="775376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Результатами работы в сфере муниципального имущества является следующее: </a:t>
            </a:r>
          </a:p>
        </p:txBody>
      </p:sp>
    </p:spTree>
    <p:extLst>
      <p:ext uri="{BB962C8B-B14F-4D97-AF65-F5344CB8AC3E}">
        <p14:creationId xmlns:p14="http://schemas.microsoft.com/office/powerpoint/2010/main" val="39940408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Глубокий оранжевый синий">
      <a:dk1>
        <a:sysClr val="windowText" lastClr="000000"/>
      </a:dk1>
      <a:lt1>
        <a:sysClr val="window" lastClr="FFFFFF"/>
      </a:lt1>
      <a:dk2>
        <a:srgbClr val="182D40"/>
      </a:dk2>
      <a:lt2>
        <a:srgbClr val="E7E6E6"/>
      </a:lt2>
      <a:accent1>
        <a:srgbClr val="4472C4"/>
      </a:accent1>
      <a:accent2>
        <a:srgbClr val="F24C2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6843</TotalTime>
  <Words>3077</Words>
  <Application>Microsoft Office PowerPoint</Application>
  <PresentationFormat>Широкоэкранный</PresentationFormat>
  <Paragraphs>257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Тема Office</vt:lpstr>
      <vt:lpstr>Презентация PowerPoint</vt:lpstr>
      <vt:lpstr> Фёдоровское городское поселение занимает одно из лидирующих мест в социально-экономическом развитии Тосненского района </vt:lpstr>
      <vt:lpstr>Презентация PowerPoint</vt:lpstr>
      <vt:lpstr>Презентация PowerPoint</vt:lpstr>
      <vt:lpstr>В Фёдоровском городском поселении активно развивается промышленное производство</vt:lpstr>
      <vt:lpstr>Презентация PowerPoint</vt:lpstr>
      <vt:lpstr>Исполнение полномочий по работе с населением</vt:lpstr>
      <vt:lpstr>Презентация PowerPoint</vt:lpstr>
      <vt:lpstr>Презентация PowerPoint</vt:lpstr>
      <vt:lpstr>БЮДЖЕТ - 2025</vt:lpstr>
      <vt:lpstr>Неналоговые доходы исполнены в сумме - 22 619 147  руб., из них:</vt:lpstr>
      <vt:lpstr>Презентация PowerPoint</vt:lpstr>
      <vt:lpstr>Презентация PowerPoint</vt:lpstr>
      <vt:lpstr>Презентация PowerPoint</vt:lpstr>
      <vt:lpstr>МУНИЦИПАЛЬНАЯ ПРОГРАММА «Водоснабжение и водоотведение Фёдоровского городского поселения Тосненского муниципального района  Ленинградской области»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МУНИЦИПАЛЬНАЯ ПРОГРАММА    «Безопасность на территории Фёдоровского городского поселения Тосненского муниципального района Ленинградской области»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Андрианова_А</cp:lastModifiedBy>
  <cp:revision>185</cp:revision>
  <cp:lastPrinted>2026-02-25T14:06:47Z</cp:lastPrinted>
  <dcterms:created xsi:type="dcterms:W3CDTF">2020-06-15T10:11:26Z</dcterms:created>
  <dcterms:modified xsi:type="dcterms:W3CDTF">2026-03-05T06:56:21Z</dcterms:modified>
</cp:coreProperties>
</file>