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98" r:id="rId3"/>
    <p:sldId id="378" r:id="rId4"/>
    <p:sldId id="379" r:id="rId5"/>
    <p:sldId id="380" r:id="rId6"/>
    <p:sldId id="381" r:id="rId7"/>
    <p:sldId id="310" r:id="rId8"/>
    <p:sldId id="355" r:id="rId9"/>
    <p:sldId id="313" r:id="rId10"/>
    <p:sldId id="312" r:id="rId11"/>
    <p:sldId id="382" r:id="rId12"/>
    <p:sldId id="383" r:id="rId13"/>
    <p:sldId id="384" r:id="rId14"/>
    <p:sldId id="385" r:id="rId15"/>
    <p:sldId id="386" r:id="rId16"/>
    <p:sldId id="388" r:id="rId17"/>
    <p:sldId id="389" r:id="rId18"/>
    <p:sldId id="390" r:id="rId19"/>
    <p:sldId id="392" r:id="rId20"/>
    <p:sldId id="393" r:id="rId21"/>
    <p:sldId id="396" r:id="rId22"/>
    <p:sldId id="394" r:id="rId23"/>
    <p:sldId id="395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00FF"/>
    <a:srgbClr val="D60093"/>
    <a:srgbClr val="009900"/>
    <a:srgbClr val="4FB808"/>
    <a:srgbClr val="FCF600"/>
    <a:srgbClr val="FA3F1A"/>
    <a:srgbClr val="FFFF00"/>
    <a:srgbClr val="08B408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9396" autoAdjust="0"/>
  </p:normalViewPr>
  <p:slideViewPr>
    <p:cSldViewPr>
      <p:cViewPr varScale="1">
        <p:scale>
          <a:sx n="114" d="100"/>
          <a:sy n="114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3033885745379E-2"/>
          <c:y val="2.9144037328845802E-2"/>
          <c:w val="0.74116711315498662"/>
          <c:h val="0.94656926489711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306422.36401999998</c:v>
                </c:pt>
                <c:pt idx="1">
                  <c:v>248358.28400000001</c:v>
                </c:pt>
                <c:pt idx="2">
                  <c:v>256851.046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0-4A58-817E-BA0499A4AF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284877.5061</c:v>
                </c:pt>
                <c:pt idx="1">
                  <c:v>248358.28400000001</c:v>
                </c:pt>
                <c:pt idx="2">
                  <c:v>256851.046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0-4A58-817E-BA0499A4A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2416"/>
        <c:axId val="64173952"/>
      </c:barChart>
      <c:catAx>
        <c:axId val="641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173952"/>
        <c:crosses val="autoZero"/>
        <c:auto val="1"/>
        <c:lblAlgn val="ctr"/>
        <c:lblOffset val="100"/>
        <c:noMultiLvlLbl val="0"/>
      </c:catAx>
      <c:valAx>
        <c:axId val="6417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1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99867722471656"/>
          <c:y val="0.52509293964660009"/>
          <c:w val="0.13875204686839898"/>
          <c:h val="0.12500650195058488"/>
        </c:manualLayout>
      </c:layout>
      <c:overlay val="0"/>
      <c:txPr>
        <a:bodyPr/>
        <a:lstStyle/>
        <a:p>
          <a:pPr>
            <a:defRPr b="1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343141281957457E-2"/>
          <c:y val="3.1123992758975143E-2"/>
          <c:w val="0.53971373211335361"/>
          <c:h val="0.86512936471111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  <a:bevelB/>
            </a:sp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0-9375-4F07-926B-BD29EF32D6E7}"/>
              </c:ext>
            </c:extLst>
          </c:dPt>
          <c:dPt>
            <c:idx val="1"/>
            <c:bubble3D val="0"/>
            <c:spPr>
              <a:solidFill>
                <a:srgbClr val="008A3E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9375-4F07-926B-BD29EF32D6E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2-9375-4F07-926B-BD29EF32D6E7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49311.150099999999</c:v>
                </c:pt>
                <c:pt idx="1">
                  <c:v>231362.55</c:v>
                </c:pt>
                <c:pt idx="2" formatCode="General">
                  <c:v>4203.8059999999996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75-4F07-926B-BD29EF32D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52521891044858"/>
          <c:y val="0.48390170699988477"/>
          <c:w val="0.30011344305270882"/>
          <c:h val="0.3538111778429928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A0F5-4949-8740-E2A3532A2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0F5-4949-8740-E2A3532A2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A0F5-4949-8740-E2A3532A2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0F5-4949-8740-E2A3532A23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A0F5-4949-8740-E2A3532A23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0F5-4949-8740-E2A3532A23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A0F5-4949-8740-E2A3532A236A}"/>
              </c:ext>
            </c:extLst>
          </c:dPt>
          <c:dLbls>
            <c:dLbl>
              <c:idx val="0"/>
              <c:layout>
                <c:manualLayout>
                  <c:x val="3.0672920400148852E-3"/>
                  <c:y val="-0.116714972846154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с физических лиц</a:t>
                    </a:r>
                  </a:p>
                  <a:p>
                    <a:r>
                      <a:rPr lang="ru-RU" dirty="0"/>
                      <a:t> 110 978 ,85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48%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F5-4949-8740-E2A3532A236A}"/>
                </c:ext>
              </c:extLst>
            </c:dLbl>
            <c:dLbl>
              <c:idx val="1"/>
              <c:layout>
                <c:manualLayout>
                  <c:x val="4.7521531424044618E-2"/>
                  <c:y val="-0.198129449580677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3 226,7</a:t>
                    </a:r>
                  </a:p>
                  <a:p>
                    <a:r>
                      <a:rPr lang="ru-RU" dirty="0" err="1"/>
                      <a:t>тыс.руб</a:t>
                    </a:r>
                    <a:r>
                      <a:rPr lang="ru-RU" dirty="0"/>
                      <a:t>.
1,4%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11389072711729"/>
                      <c:h val="0.16678579830999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0F5-4949-8740-E2A3532A23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5-4949-8740-E2A3532A236A}"/>
                </c:ext>
              </c:extLst>
            </c:dLbl>
            <c:dLbl>
              <c:idx val="3"/>
              <c:layout>
                <c:manualLayout>
                  <c:x val="-3.1488167981335392E-2"/>
                  <c:y val="-8.97538223981120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11 320,0 тыс.руб.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41602140824931"/>
                      <c:h val="0.219787262199624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0F5-4949-8740-E2A3532A236A}"/>
                </c:ext>
              </c:extLst>
            </c:dLbl>
            <c:dLbl>
              <c:idx val="4"/>
              <c:layout>
                <c:manualLayout>
                  <c:x val="-1.8403752240089263E-2"/>
                  <c:y val="-4.20591184975208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 с организаций 56 032,0 тыс.руб.
24,2%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43470049221585"/>
                      <c:h val="0.226937434879607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A0F5-4949-8740-E2A3532A23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5-4949-8740-E2A3532A236A}"/>
                </c:ext>
              </c:extLst>
            </c:dLbl>
            <c:dLbl>
              <c:idx val="6"/>
              <c:layout>
                <c:manualLayout>
                  <c:x val="6.2112060012655651E-2"/>
                  <c:y val="0.162686989027363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физических лиц 49 548,0 тыс.руб.
21,4,0%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2020645049101"/>
                      <c:h val="0.219787262199624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A0F5-4949-8740-E2A3532A23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с физических лиц 110 978,850 тыс.руб.</c:v>
                </c:pt>
                <c:pt idx="1">
                  <c:v>Акцизы 3 226,700 тыс.руб.</c:v>
                </c:pt>
                <c:pt idx="2">
                  <c:v>единый сельскохозяйственный налог 250,0 тыс.руб.</c:v>
                </c:pt>
                <c:pt idx="3">
                  <c:v>налог на имущество 11 320,0 тыс.руб.</c:v>
                </c:pt>
                <c:pt idx="4">
                  <c:v>земельный налог с организаций 56 032,0 тыс.руб.</c:v>
                </c:pt>
                <c:pt idx="5">
                  <c:v>государственная пошлина 7,0 тыс.руб.</c:v>
                </c:pt>
                <c:pt idx="6">
                  <c:v>земельный налог с физических лиц 49 548,0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110978.85</c:v>
                </c:pt>
                <c:pt idx="1">
                  <c:v>3226.7</c:v>
                </c:pt>
                <c:pt idx="2">
                  <c:v>250</c:v>
                </c:pt>
                <c:pt idx="3">
                  <c:v>11320</c:v>
                </c:pt>
                <c:pt idx="4">
                  <c:v>56032</c:v>
                </c:pt>
                <c:pt idx="5">
                  <c:v>7</c:v>
                </c:pt>
                <c:pt idx="6">
                  <c:v>49548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F5-4949-8740-E2A3532A236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74977176449212"/>
          <c:y val="0"/>
          <c:w val="0.33004835211546701"/>
          <c:h val="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84436667639079E-2"/>
          <c:y val="1.6206862064542683E-2"/>
          <c:w val="0.43274995139496625"/>
          <c:h val="0.811347560062939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5497076023391815"/>
                  <c:y val="-0.2132585293469102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/>
                      <a:t>86,2% - 3 624,206</a:t>
                    </a:r>
                  </a:p>
                  <a:p>
                    <a:pPr>
                      <a:defRPr/>
                    </a:pPr>
                    <a:r>
                      <a:rPr lang="ru-RU" dirty="0"/>
                      <a:t>тыс.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2690058479534"/>
                      <c:h val="0.296036511132881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FD1-4B18-B942-1BC9656D05E6}"/>
                </c:ext>
              </c:extLst>
            </c:dLbl>
            <c:dLbl>
              <c:idx val="1"/>
              <c:layout>
                <c:manualLayout>
                  <c:x val="2.046783625730994E-2"/>
                  <c:y val="0.206509014282369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2,8% - 119,0 тыс.руб.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F8-41FF-AFB6-3871F90863C6}"/>
                </c:ext>
              </c:extLst>
            </c:dLbl>
            <c:dLbl>
              <c:idx val="2"/>
              <c:layout>
                <c:manualLayout>
                  <c:x val="0.20242609476447024"/>
                  <c:y val="0.2462784452790578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/>
                      <a:t>2,4% -</a:t>
                    </a:r>
                  </a:p>
                  <a:p>
                    <a:pPr>
                      <a:defRPr/>
                    </a:pPr>
                    <a:r>
                      <a:rPr lang="ru-RU" dirty="0"/>
                      <a:t>100,0тыс.руб.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90058479532163"/>
                      <c:h val="0.248182525546115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FD1-4B18-B942-1BC9656D05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1-4B18-B942-1BC9656D05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находящиеся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3624.2060000000001</c:v>
                </c:pt>
                <c:pt idx="1">
                  <c:v>119</c:v>
                </c:pt>
                <c:pt idx="2">
                  <c:v>100</c:v>
                </c:pt>
                <c:pt idx="3">
                  <c:v>360.6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D1-4B18-B942-1BC9656D0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293598716827062"/>
          <c:y val="0"/>
          <c:w val="0.45008870418975616"/>
          <c:h val="0.992585609498439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5572897783662484E-4"/>
          <c:w val="0.53957884951881063"/>
          <c:h val="0.7994448309506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6AAD-43F3-BA43-5CB89E1BA689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AAD-43F3-BA43-5CB89E1BA68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AAD-43F3-BA43-5CB89E1BA689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AAD-43F3-BA43-5CB89E1BA68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6AAD-43F3-BA43-5CB89E1BA68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AAD-43F3-BA43-5CB89E1BA68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6AAD-43F3-BA43-5CB89E1BA689}"/>
              </c:ext>
            </c:extLst>
          </c:dPt>
          <c:dPt>
            <c:idx val="8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AAD-43F3-BA43-5CB89E1BA68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6AAD-43F3-BA43-5CB89E1BA68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D-43F3-BA43-5CB89E1BA689}"/>
                </c:ext>
              </c:extLst>
            </c:dLbl>
            <c:dLbl>
              <c:idx val="1"/>
              <c:layout>
                <c:manualLayout>
                  <c:x val="-0.13062284668505253"/>
                  <c:y val="7.164354395508254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1,3%-4 011,266</a:t>
                    </a:r>
                  </a:p>
                  <a:p>
                    <a:r>
                      <a:rPr lang="ru-RU" sz="1400" dirty="0"/>
                      <a:t> тыс.руб.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AAD-43F3-BA43-5CB89E1BA689}"/>
                </c:ext>
              </c:extLst>
            </c:dLbl>
            <c:dLbl>
              <c:idx val="2"/>
              <c:layout>
                <c:manualLayout>
                  <c:x val="-0.12404967715620074"/>
                  <c:y val="0.1287070762356570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25,6%-78 596,245 тыс.руб.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AD-43F3-BA43-5CB89E1BA689}"/>
                </c:ext>
              </c:extLst>
            </c:dLbl>
            <c:dLbl>
              <c:idx val="3"/>
              <c:layout>
                <c:manualLayout>
                  <c:x val="-0.20797014435695532"/>
                  <c:y val="1.053785326235307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15,6%-47</a:t>
                    </a:r>
                    <a:r>
                      <a:rPr lang="ru-RU" sz="1400" baseline="0" dirty="0"/>
                      <a:t> 673</a:t>
                    </a:r>
                    <a:r>
                      <a:rPr lang="ru-RU" sz="1400" dirty="0"/>
                      <a:t>,540 тыс.руб.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AD-43F3-BA43-5CB89E1BA68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D-43F3-BA43-5CB89E1BA689}"/>
                </c:ext>
              </c:extLst>
            </c:dLbl>
            <c:dLbl>
              <c:idx val="5"/>
              <c:layout>
                <c:manualLayout>
                  <c:x val="4.9295166229221345E-2"/>
                  <c:y val="-0.2086718567367090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24,3%- 74</a:t>
                    </a:r>
                    <a:r>
                      <a:rPr lang="ru-RU" sz="1400" baseline="0" dirty="0"/>
                      <a:t> 311,51183 тыс</a:t>
                    </a:r>
                    <a:r>
                      <a:rPr lang="ru-RU" sz="1400" dirty="0"/>
                      <a:t>. руб.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AAD-43F3-BA43-5CB89E1BA689}"/>
                </c:ext>
              </c:extLst>
            </c:dLbl>
            <c:dLbl>
              <c:idx val="6"/>
              <c:layout>
                <c:manualLayout>
                  <c:x val="0.11601421697287839"/>
                  <c:y val="2.305977796037666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27,9%-85 355,13519 </a:t>
                    </a:r>
                    <a:r>
                      <a:rPr lang="ru-RU" sz="1400" dirty="0" err="1"/>
                      <a:t>тыс.руб</a:t>
                    </a:r>
                    <a:r>
                      <a:rPr lang="ru-RU" sz="140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AAD-43F3-BA43-5CB89E1BA68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AD-43F3-BA43-5CB89E1BA68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D-43F3-BA43-5CB89E1BA689}"/>
                </c:ext>
              </c:extLst>
            </c:dLbl>
            <c:dLbl>
              <c:idx val="9"/>
              <c:layout>
                <c:manualLayout>
                  <c:x val="5.0541666666666665E-2"/>
                  <c:y val="-2.4957060487670046E-3"/>
                </c:manualLayout>
              </c:layout>
              <c:tx>
                <c:rich>
                  <a:bodyPr/>
                  <a:lstStyle/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AAD-43F3-BA43-5CB89E1BA6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 - 952,0</c:v>
                </c:pt>
                <c:pt idx="1">
                  <c:v>Социальная политика-1036,368</c:v>
                </c:pt>
                <c:pt idx="2">
                  <c:v>Общегосударственные вопросы -78 596,245</c:v>
                </c:pt>
                <c:pt idx="3">
                  <c:v>Межбюджетные трансферты -3 083,83136</c:v>
                </c:pt>
                <c:pt idx="4">
                  <c:v>Культура, кинематография -47 673,540</c:v>
                </c:pt>
                <c:pt idx="5">
                  <c:v>Жилищно-коммунальное хозяйство - 74 311,51183</c:v>
                </c:pt>
                <c:pt idx="6">
                  <c:v>Национальная экономика - 85 355,13519</c:v>
                </c:pt>
                <c:pt idx="7">
                  <c:v>Средства массовой информации -2636,380</c:v>
                </c:pt>
                <c:pt idx="8">
                  <c:v>Национальная безопасность и правоохранительная деятельность - 4 011,266</c:v>
                </c:pt>
                <c:pt idx="9">
                  <c:v>Физическая культура и спорт - 9 144,341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 formatCode="General">
                  <c:v>952</c:v>
                </c:pt>
                <c:pt idx="1">
                  <c:v>1036.3679999999999</c:v>
                </c:pt>
                <c:pt idx="2">
                  <c:v>78596.244999999995</c:v>
                </c:pt>
                <c:pt idx="3">
                  <c:v>3083.8313600000001</c:v>
                </c:pt>
                <c:pt idx="4">
                  <c:v>47673.54</c:v>
                </c:pt>
                <c:pt idx="5" formatCode="General">
                  <c:v>74311.511830000003</c:v>
                </c:pt>
                <c:pt idx="6" formatCode="General">
                  <c:v>85355.135190000001</c:v>
                </c:pt>
                <c:pt idx="7" formatCode="General">
                  <c:v>2636.38</c:v>
                </c:pt>
                <c:pt idx="8" formatCode="General">
                  <c:v>4011.2660000000001</c:v>
                </c:pt>
                <c:pt idx="9">
                  <c:v>9144.3410000000003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AD-43F3-BA43-5CB89E1BA6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028649129887401"/>
          <c:y val="9.2225113630478028E-2"/>
          <c:w val="0.38330319751252417"/>
          <c:h val="0.81554977273904394"/>
        </c:manualLayout>
      </c:layout>
      <c:overlay val="0"/>
      <c:txPr>
        <a:bodyPr/>
        <a:lstStyle/>
        <a:p>
          <a:pPr marL="0">
            <a:spcBef>
              <a:spcPts val="0"/>
            </a:spcBef>
            <a:spcAft>
              <a:spcPts val="0"/>
            </a:spcAft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0384951881021"/>
          <c:y val="0"/>
          <c:w val="0.53249781277341812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0"/>
            <c:bubble3D val="0"/>
            <c:explosion val="18"/>
            <c:spPr>
              <a:solidFill>
                <a:srgbClr val="4FB808"/>
              </a:solidFill>
            </c:spPr>
            <c:extLst>
              <c:ext xmlns:c16="http://schemas.microsoft.com/office/drawing/2014/chart" uri="{C3380CC4-5D6E-409C-BE32-E72D297353CC}">
                <c16:uniqueId val="{00000000-CE2C-4BE4-9CB4-8D12829F35C9}"/>
              </c:ext>
            </c:extLst>
          </c:dPt>
          <c:dPt>
            <c:idx val="1"/>
            <c:bubble3D val="0"/>
            <c:explosion val="0"/>
            <c:spPr>
              <a:solidFill>
                <a:srgbClr val="FCF600"/>
              </a:solidFill>
            </c:spPr>
            <c:extLst>
              <c:ext xmlns:c16="http://schemas.microsoft.com/office/drawing/2014/chart" uri="{C3380CC4-5D6E-409C-BE32-E72D297353CC}">
                <c16:uniqueId val="{00000001-CE2C-4BE4-9CB4-8D12829F35C9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212333.21066000001</c:v>
                </c:pt>
                <c:pt idx="1">
                  <c:v>94089.153359999997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C-4BE4-9CB4-8D12829F3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8488626421701"/>
          <c:y val="0.56415255905511807"/>
          <c:w val="0.30894422572178482"/>
          <c:h val="0.28419488188977537"/>
        </c:manualLayout>
      </c:layout>
      <c:overlay val="0"/>
      <c:txPr>
        <a:bodyPr/>
        <a:lstStyle/>
        <a:p>
          <a:pPr>
            <a:defRPr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0.09649</cdr:x>
      <cdr:y>0</cdr:y>
    </cdr:from>
    <cdr:to>
      <cdr:x>0.20175</cdr:x>
      <cdr:y>0.20203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176" y="-1254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/>
            <a:t>8,6% -</a:t>
          </a:r>
        </a:p>
        <a:p xmlns:a="http://schemas.openxmlformats.org/drawingml/2006/main">
          <a:r>
            <a:rPr lang="ru-RU" sz="1800" dirty="0"/>
            <a:t>360,6 тыс.руб</a:t>
          </a:r>
          <a:r>
            <a:rPr lang="ru-RU" sz="1100" dirty="0"/>
            <a:t>.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0.18092</cdr:x>
      <cdr:y>0.03157</cdr:y>
    </cdr:from>
    <cdr:to>
      <cdr:x>0.28563</cdr:x>
      <cdr:y>0.06699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571636" y="142876"/>
          <a:ext cx="909614" cy="1603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0.46875</cdr:x>
      <cdr:y>0.7189</cdr:y>
    </cdr:from>
    <cdr:to>
      <cdr:x>0.60156</cdr:x>
      <cdr:y>0.82636</cdr:y>
    </cdr:to>
    <cdr:sp macro="" textlink="">
      <cdr:nvSpPr>
        <cdr:cNvPr id="3" name="TextBox 43"/>
        <cdr:cNvSpPr txBox="1"/>
      </cdr:nvSpPr>
      <cdr:spPr>
        <a:xfrm xmlns:a="http://schemas.openxmlformats.org/drawingml/2006/main">
          <a:off x="4286248" y="3500462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b="1" cap="all" dirty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69,3%</a:t>
          </a:r>
        </a:p>
      </cdr:txBody>
    </cdr:sp>
  </cdr:relSizeAnchor>
  <cdr:relSizeAnchor xmlns:cdr="http://schemas.openxmlformats.org/drawingml/2006/chartDrawing">
    <cdr:from>
      <cdr:x>0.26562</cdr:x>
      <cdr:y>0.17606</cdr:y>
    </cdr:from>
    <cdr:to>
      <cdr:x>0.39844</cdr:x>
      <cdr:y>0.28351</cdr:y>
    </cdr:to>
    <cdr:sp macro="" textlink="">
      <cdr:nvSpPr>
        <cdr:cNvPr id="4" name="TextBox 43"/>
        <cdr:cNvSpPr txBox="1"/>
      </cdr:nvSpPr>
      <cdr:spPr>
        <a:xfrm xmlns:a="http://schemas.openxmlformats.org/drawingml/2006/main">
          <a:off x="2428860" y="857256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b="1" cap="all" dirty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latin typeface="Times New Roman" pitchFamily="18" charset="0"/>
              <a:cs typeface="Times New Roman" pitchFamily="18" charset="0"/>
            </a:rPr>
            <a:t>30,7</a:t>
          </a:r>
          <a:r>
            <a:rPr lang="ru-RU" sz="2800" b="1" cap="all" dirty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FA72-548C-4CF3-BCD1-1C1288444253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6D394-C99E-44C0-BB4F-B69E66893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8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BB488-4763-4AEC-BAB8-3CAB5CC9B71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94297-3D2E-4746-8444-5D3559094A7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14488"/>
            <a:ext cx="9144000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Проект  бюджета Фёдоровского городского поселения Тосненского муниципального района Ленинградской области на 2026 год и на плановый период 2027 и 2028 годов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avbuh\Desktop\герб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42852"/>
            <a:ext cx="194310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Фёдоровского городского поселения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 муниципального района ленинградской области на 2026 год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306 422,36402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98490019"/>
              </p:ext>
            </p:extLst>
          </p:nvPr>
        </p:nvGraphicFramePr>
        <p:xfrm>
          <a:off x="0" y="1785926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2996952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212 333,211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204864"/>
            <a:ext cx="2520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94 089,15336</a:t>
            </a:r>
          </a:p>
          <a:p>
            <a:pPr algn="ctr"/>
            <a:r>
              <a:rPr lang="ru-RU" sz="36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96022"/>
              </p:ext>
            </p:extLst>
          </p:nvPr>
        </p:nvGraphicFramePr>
        <p:xfrm>
          <a:off x="395536" y="627519"/>
          <a:ext cx="8475385" cy="6087629"/>
        </p:xfrm>
        <a:graphic>
          <a:graphicData uri="http://schemas.openxmlformats.org/drawingml/2006/table">
            <a:tbl>
              <a:tblPr/>
              <a:tblGrid>
                <a:gridCol w="689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Запланированные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2026 год,  тыс. рублей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Повышение квалификации муниципальных служащих и работников, не относящихся к должностям муниципальной службы администрации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физической культуры и спорта на территории Фёдоровского городского поселения Тосненского муниципального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9 144,341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7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культуры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48 625,540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Безопасность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4 007,746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улично-дорожной сети 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70 429,07183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4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 и благоустройство территорий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56 000,09250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749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Борьба с борщевиком Сосновского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559,23373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29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Энергосбережение и повышение энергетической эффективности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1 713,000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15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комфортной  городской среды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11 820,58560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68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условий для экономического развития на территории Фёдоровском городском поселении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5 250,0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171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Водоснабжение и водоотведение Фёдоровского городского поселения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450"/>
            <a:ext cx="9036050" cy="6937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Муниципальные программы  Фёдоровского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Тосненского</a:t>
            </a: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муниципального района Ленинградской области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sch122.minsk.edu.by/ru/sm_full.aspx?guid=3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916488"/>
            <a:ext cx="81168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stainablecapitolhill.org/wp-content/uploads/2015/12/city-recycling.jpg"/>
          <p:cNvPicPr>
            <a:picLocks noChangeAspect="1" noChangeArrowheads="1"/>
          </p:cNvPicPr>
          <p:nvPr/>
        </p:nvPicPr>
        <p:blipFill rotWithShape="1">
          <a:blip r:embed="rId3" cstate="print"/>
          <a:srcRect l="2160" t="8787" r="3787" b="9524"/>
          <a:stretch/>
        </p:blipFill>
        <p:spPr bwMode="auto">
          <a:xfrm>
            <a:off x="1043608" y="1124744"/>
            <a:ext cx="1818424" cy="14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44450"/>
          <a:ext cx="8928991" cy="74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Программа «Жилищно-коммунальное</a:t>
                      </a:r>
                      <a:r>
                        <a:rPr lang="ru-RU" sz="1600" b="1" u="none" strike="noStrike" baseline="0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хозяйство и б</a:t>
                      </a:r>
                      <a:r>
                        <a:rPr lang="ru-RU" sz="1600" b="1" u="none" strike="noStrike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лагоустройство территории Фёдоровского городского поселения Тосненского муниципального района Ленинградской области»   </a:t>
                      </a:r>
                    </a:p>
                  </a:txBody>
                  <a:tcPr marL="9227" marR="9227" marT="9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625" y="1000125"/>
            <a:ext cx="8501063" cy="5109091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300" b="1" u="sng" dirty="0">
              <a:solidFill>
                <a:srgbClr val="1C5A2B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благоустройству и содержанию территорий Фёдоровского городского поселения </a:t>
            </a:r>
          </a:p>
          <a:p>
            <a:pPr algn="ctr"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 42 848,09250 тыс. рублей</a:t>
            </a:r>
            <a:r>
              <a:rPr lang="en-US" sz="1300" b="1" dirty="0">
                <a:solidFill>
                  <a:srgbClr val="1C5A2B"/>
                </a:solidFill>
                <a:cs typeface="Arial" pitchFamily="34" charset="0"/>
              </a:rPr>
              <a:t>:</a:t>
            </a:r>
            <a:endParaRPr lang="ru-RU" sz="1300" b="1" dirty="0">
              <a:solidFill>
                <a:srgbClr val="1C5A2B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оплата электроэнергии уличного освещения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благоустройству и озеленению территории Фёдоровского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прочистке придорожных и дренажных канав</a:t>
            </a:r>
          </a:p>
          <a:p>
            <a:pPr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- работы по благоустройству детских игровых и спортивных площадок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разработке дизайн - проектов благоустройства территорий Федоровского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дезинфекции территории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окашиванию борщевика Сосновского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праздничное оформление территории поселения и демонтаж украшений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утилизации несанкционированных свалок</a:t>
            </a:r>
          </a:p>
          <a:p>
            <a:pPr>
              <a:defRPr/>
            </a:pPr>
            <a:endParaRPr lang="ru-RU" sz="13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жилищному хозяйству на территории Федоровского городского поселения – 12 049,0 тыс.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взносы за капитальный ремонт муниципального жилья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коммунальные услуги за имущество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ремонт муниципального имущества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коммунальному хозяйству на территории Федоровского городского поселения – </a:t>
            </a:r>
          </a:p>
          <a:p>
            <a:pPr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 1 390,0 тыс.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Обслуживание объектов газификации</a:t>
            </a: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rgbClr val="0070C0"/>
                </a:solidFill>
              </a:rPr>
              <a:t>доставка питьевой воды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18000"/>
              </p:ext>
            </p:extLst>
          </p:nvPr>
        </p:nvGraphicFramePr>
        <p:xfrm>
          <a:off x="107950" y="115888"/>
          <a:ext cx="8928992" cy="648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Программа "</a:t>
                      </a:r>
                      <a:r>
                        <a:rPr lang="ru-RU" sz="1400" b="1" kern="120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улично-дорожной сети Фёдоровского </a:t>
                      </a:r>
                      <a:r>
                        <a:rPr lang="ru-RU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городского поселения Тосненского муниципального района Ленинградской области"   - </a:t>
                      </a:r>
                      <a:r>
                        <a:rPr lang="ru-RU" sz="2000" b="1" u="none" strike="noStrike" dirty="0">
                          <a:solidFill>
                            <a:srgbClr val="003399"/>
                          </a:solidFill>
                          <a:effectLst/>
                          <a:latin typeface="+mj-lt"/>
                        </a:rPr>
                        <a:t>70 429,07183</a:t>
                      </a:r>
                      <a:r>
                        <a:rPr lang="ru-RU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тыс. рублей                                                                                                                          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0063" y="1000125"/>
            <a:ext cx="7572375" cy="3970318"/>
          </a:xfrm>
          <a:prstGeom prst="rect">
            <a:avLst/>
          </a:prstGeom>
          <a:solidFill>
            <a:srgbClr val="EDFBFD">
              <a:alpha val="67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Средства направлены на</a:t>
            </a:r>
            <a:r>
              <a:rPr lang="en-US" sz="1400" b="1" dirty="0">
                <a:solidFill>
                  <a:srgbClr val="376092"/>
                </a:solidFill>
                <a:cs typeface="Arial" pitchFamily="34" charset="0"/>
              </a:rPr>
              <a:t>:</a:t>
            </a: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Обеспечение безопасности дорожного движения на автомобильных дорогах общего пользования местного значения.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Sans Unicode"/>
                <a:ea typeface="+mn-ea"/>
                <a:cs typeface="Arial" pitchFamily="34" charset="0"/>
              </a:rPr>
              <a:t> Устройство тротуара (пешеходной дорожки) вдоль автомобильной дороги </a:t>
            </a: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376092"/>
                </a:solidFill>
                <a:cs typeface="Arial" pitchFamily="34" charset="0"/>
              </a:rPr>
              <a:t>г.п</a:t>
            </a: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. Фёдоровское, ул. Полевая-6 380,292 тыс. руб. (средства областного бюджета -4 593,810 тыс. руб.; средства местного бюджета-1 786,482 тыс. руб.);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дер. </a:t>
            </a:r>
            <a:r>
              <a:rPr lang="ru-RU" sz="1400" b="1" dirty="0" err="1">
                <a:solidFill>
                  <a:srgbClr val="376092"/>
                </a:solidFill>
                <a:cs typeface="Arial" pitchFamily="34" charset="0"/>
              </a:rPr>
              <a:t>Аннолово</a:t>
            </a: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, ул. Новая- 25 986,10 тыс. руб. (средства областного бюджета -18  709,992 тыс. руб.; средства местного бюджета-7 276,108 тыс. руб.)</a:t>
            </a:r>
          </a:p>
          <a:p>
            <a:pPr algn="just"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Устройство освещения вдоль автомобильной в дер. </a:t>
            </a:r>
            <a:r>
              <a:rPr lang="ru-RU" sz="1400" b="1" dirty="0" err="1">
                <a:solidFill>
                  <a:srgbClr val="376092"/>
                </a:solidFill>
                <a:cs typeface="Arial" pitchFamily="34" charset="0"/>
              </a:rPr>
              <a:t>Аннолово</a:t>
            </a: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, дорога Кольцевая -13 832,956 тыс. руб.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Sans Unicode"/>
                <a:ea typeface="+mn-ea"/>
                <a:cs typeface="Arial" pitchFamily="34" charset="0"/>
              </a:rPr>
              <a:t> (средства областного бюджета -9 959,728 тыс. руб.; средства местного бюджета-3 873,228 тыс. руб.); </a:t>
            </a: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r>
              <a:rPr lang="ru-RU" sz="1400" dirty="0"/>
              <a:t>-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разработку и проверку сметной документации по ремонту автодорог, технический надзор (контроль) за выполнением работ по ремонту улично-дорожной сети на территории Фёдоровского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содержание муниципальных дорог, проездов, пешеходных дорожек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грейдирование муниципальных дорог, проездов</a:t>
            </a:r>
            <a:endParaRPr lang="ru-RU" sz="1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установка дорожных знаков и неровностей</a:t>
            </a:r>
          </a:p>
        </p:txBody>
      </p:sp>
      <p:pic>
        <p:nvPicPr>
          <p:cNvPr id="12297" name="Picture 3" descr="Z:\Glava\Отчет главы за 2019 год\Фото Дорога Набережная Ладога\Набережна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79" y="5005208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Z:\Glava\Отчет главы за 2019 год\Фото дорога Садовая\Садов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6349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Z:\Glava\Отчет главы за 2019 год\Фото устройство ИДН\7fdc25e2-dd91-4c3d-9c15-d0c666840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088" y="5067718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8604250" cy="2893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Муниципальная программа «Формирование комфортной городской среды на территории Фёдоровского городского поселения Тосненского муниципального района Ленинградской области»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16 104,185тыс. руб. , из них: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4 283,6 тыс. руб. на благоустройство общественной территории </a:t>
            </a:r>
            <a:r>
              <a:rPr lang="ru-RU" b="1" u="sng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велопеешеходной</a:t>
            </a: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дорожки (от перекрестка ул. Центральной до ул. Полевая);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u="sng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11 820,585 тыс. руб. на благоустройство дворовых территорий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(5 000,0 тыс.рублей – средства областного бюджета,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6 820,585 тыс.рублей – средства местного бюджета)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4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6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8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10" descr="http://admintzr.ru/upload/medialibrary/a1b/chto_budet.png"/>
          <p:cNvPicPr>
            <a:picLocks noChangeAspect="1" noChangeArrowheads="1"/>
          </p:cNvPicPr>
          <p:nvPr/>
        </p:nvPicPr>
        <p:blipFill>
          <a:blip r:embed="rId3"/>
          <a:srcRect l="1016" t="50000"/>
          <a:stretch>
            <a:fillRect/>
          </a:stretch>
        </p:blipFill>
        <p:spPr bwMode="auto">
          <a:xfrm>
            <a:off x="833438" y="5805488"/>
            <a:ext cx="81295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3414B-37D0-4D7D-B1ED-7973293AF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9" y="3606576"/>
            <a:ext cx="7200800" cy="2817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BEE259-3F50-4B7F-9146-04F3B8B1F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81" y="3000357"/>
            <a:ext cx="8382727" cy="68281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72606"/>
              </p:ext>
            </p:extLst>
          </p:nvPr>
        </p:nvGraphicFramePr>
        <p:xfrm>
          <a:off x="755650" y="71414"/>
          <a:ext cx="7847657" cy="1161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1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Муниципальная программа "Энергосбережение и повышение энергоэффективности Фёдоровского городского поселения Тосненского района Ленинградской области  1 713,0 тыс. рублей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1643050"/>
            <a:ext cx="8247063" cy="830997"/>
          </a:xfrm>
          <a:prstGeom prst="rect">
            <a:avLst/>
          </a:prstGeom>
          <a:solidFill>
            <a:schemeClr val="bg2">
              <a:alpha val="23000"/>
            </a:schemeClr>
          </a:solidFill>
          <a:ln w="6032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Средства направлены: 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На техническое обслуживание электроустановок сетей уличного освещения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и обслуживание дизель-генератора</a:t>
            </a:r>
            <a:endParaRPr lang="ru-RU" sz="16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345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https://s3-eu-west-1.amazonaws.com/sharkeu/uk/wp-content/uploads/2017/07/28102733/iStock-46055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1785950" cy="186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2" descr="Z:\Buhgalteriya\Фото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2352" y="3212976"/>
            <a:ext cx="243374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" descr="Z:\Buhgalteriya\Фото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3457798"/>
            <a:ext cx="192881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200900" cy="1512887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Муниципальная программа "Развитие культуры в Фёдоровском городском поселении Тосненского муниципального района Ленинградской области" </a:t>
            </a: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48 625,540 </a:t>
            </a: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тыс. рублей</a:t>
            </a: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46"/>
            <a:ext cx="7920038" cy="2800767"/>
          </a:xfrm>
          <a:prstGeom prst="rect">
            <a:avLst/>
          </a:prstGeom>
          <a:solidFill>
            <a:srgbClr val="00B0F0">
              <a:alpha val="8000"/>
            </a:srgbClr>
          </a:solidFill>
          <a:ln w="41275" cmpd="dbl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 На мероприятия "Развитие культуры на территории поселения" 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запланировано   </a:t>
            </a: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47 673,540 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тыс. руб.,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 в том числе: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обеспечение деятельности учреждения культуры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организацию и проведение  мероприятий в области культуры</a:t>
            </a:r>
            <a:endParaRPr lang="ru-RU" sz="1600" b="1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На мероприятия "Обеспечение отдыха, оздоровления, занятости детей, подростков и молодежи"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запланировано 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952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,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0 тыс. руб.:</a:t>
            </a:r>
            <a:endParaRPr lang="ru-RU" sz="1600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трудоустройство несовершеннолетних детей в дни школьных каникул – 482,0 тыс.руб.;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организация и проведение  молодежных массовых мероприятий – 470,0 тыс.руб.</a:t>
            </a:r>
          </a:p>
          <a:p>
            <a:pPr algn="just">
              <a:defRPr/>
            </a:pPr>
            <a:endParaRPr lang="ru-RU" sz="16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51" name="Picture 3" descr="Z:\Глава администрации\отчет главы за 2023 год\фото мероприятий\культура\6kZlU_hTw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43380"/>
            <a:ext cx="3500462" cy="235745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DEB2F-3A45-4352-8ECD-5520EF645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4" y="4302758"/>
            <a:ext cx="3840796" cy="229459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6450" y="131763"/>
            <a:ext cx="7843838" cy="1008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Муниципальная программа «Развитие физической культуры и спорта 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на территории Фёдоровского городского поселения 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Тосненского района Ленинградской области»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9 144,341тыс. рублей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br>
              <a:rPr lang="ru-RU" sz="5400" b="1" dirty="0">
                <a:solidFill>
                  <a:srgbClr val="CC00CC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rgbClr val="CC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643051"/>
            <a:ext cx="82470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b="1" dirty="0">
              <a:solidFill>
                <a:srgbClr val="0070C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3534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70C0"/>
                </a:solidFill>
                <a:cs typeface="Arial" pitchFamily="34" charset="0"/>
              </a:rPr>
              <a:t>Средства направлены на выполнение функций учреждения культуры на содержание спортивных объектов и проведение массовых спортивных мероприятий</a:t>
            </a: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 descr="Z:\Глава администрации\отчет главы за 2023 год\фото мероприятий\физическая культура\IkjqNYBo0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3714776" cy="2786082"/>
          </a:xfrm>
          <a:prstGeom prst="rect">
            <a:avLst/>
          </a:prstGeom>
          <a:noFill/>
        </p:spPr>
      </p:pic>
      <p:pic>
        <p:nvPicPr>
          <p:cNvPr id="3075" name="Picture 3" descr="Z:\Глава администрации\отчет главы за 2023 год\отчет Кима О.Р\культура и спорт\D4t-opp5rq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70335"/>
              </p:ext>
            </p:extLst>
          </p:nvPr>
        </p:nvGraphicFramePr>
        <p:xfrm>
          <a:off x="642910" y="142852"/>
          <a:ext cx="7992888" cy="6572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48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«Водоснабжение и водоотведение Фёдоровского городского поселения Тосненского муниципального района Ленинградской области"                                                                                                                                                                </a:t>
                      </a:r>
                      <a:r>
                        <a:rPr lang="ru-RU" sz="2000" b="1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тыс. рублей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направлены на обследование территории для актуализации схем водоснабжения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C:\Users\Glavbuh\Desktop\Бюджет\вн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2"/>
            <a:ext cx="7129463" cy="1077218"/>
          </a:xfrm>
          <a:prstGeom prst="rect">
            <a:avLst/>
          </a:prstGeom>
          <a:solidFill>
            <a:srgbClr val="06D2E8">
              <a:alpha val="17000"/>
            </a:srgbClr>
          </a:solidFill>
          <a:ln w="47625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Муниципальная программа "Безопасность Фёдоровского городского поселения Тосненского муниципального района Ленинградской области"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4 007,746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71612"/>
            <a:ext cx="7129462" cy="3985706"/>
          </a:xfrm>
          <a:prstGeom prst="rect">
            <a:avLst/>
          </a:prstGeom>
          <a:solidFill>
            <a:srgbClr val="06D2E8">
              <a:alpha val="15000"/>
            </a:srgbClr>
          </a:solidFill>
          <a:ln w="38100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500" b="1" u="sng" dirty="0">
                <a:solidFill>
                  <a:srgbClr val="0000FF"/>
                </a:solidFill>
                <a:cs typeface="Arial" pitchFamily="34" charset="0"/>
              </a:rPr>
              <a:t>Средства направлены на:</a:t>
            </a:r>
          </a:p>
          <a:p>
            <a:pPr algn="just">
              <a:defRPr/>
            </a:pPr>
            <a:endParaRPr lang="ru-RU" sz="1500" b="1" u="sng" dirty="0">
              <a:solidFill>
                <a:srgbClr val="00808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обслуживание системы видеонаблюдения  </a:t>
            </a:r>
            <a:endParaRPr lang="ru-RU" sz="15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в области пожарной безопасности (техническое обслуживание пожарной машины, обслуживание пожарных гидрантов )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endParaRPr lang="ru-RU" sz="1600" b="1" u="sng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по обслуживанию и эксплуатации системы оповещения населения </a:t>
            </a:r>
            <a:endParaRPr lang="ru-RU" sz="16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на мероприятия в сфере гражданской обороны и чрезвычайных ситуаций</a:t>
            </a:r>
            <a:endParaRPr lang="ru-RU" sz="1600" b="1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 услуги по обслуживанию тревожной кнопки 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 мероприятия по противодействию экстремизму и профилактике терроризма </a:t>
            </a:r>
            <a:endParaRPr lang="ru-RU" sz="16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</a:rPr>
              <a:t>создание резервов (запасов) материальных ресурсов для ликвидации ЧС </a:t>
            </a:r>
            <a:endParaRPr lang="ru-RU" sz="15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5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484" name="Picture 8" descr="http://getgadget.net/wp-content/uploads/2016/11/videonablud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397500"/>
            <a:ext cx="23796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http://bibliopskov.ru/img2015/p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835696" y="116632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3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385109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85762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 и налоговой политики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07207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435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(проектах изменений  муниципальных программ)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226" grpId="0"/>
      <p:bldP spid="41" grpId="0"/>
      <p:bldP spid="4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80641"/>
              </p:ext>
            </p:extLst>
          </p:nvPr>
        </p:nvGraphicFramePr>
        <p:xfrm>
          <a:off x="539750" y="428604"/>
          <a:ext cx="7992888" cy="1836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6775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«Борьба с борщевиком Сосновского на территории Фёдоровского городского поселения Тосненского муниципального района Ленинградской области»</a:t>
                      </a:r>
                    </a:p>
                    <a:p>
                      <a:pPr algn="ctr" fontAlgn="ctr"/>
                      <a:r>
                        <a:rPr lang="ru-RU" sz="1600" b="1" u="sng" strike="noStrike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559,234  тыс. рублей  (90,2 тыс. руб. – областной бюджет, 469,033 тыс.руб. – местный бюджет)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31913" y="2143116"/>
          <a:ext cx="6696744" cy="17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19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направлены на: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-ликвидацию очагов распространения борщевика химическими методами</a:t>
                      </a:r>
                      <a:endParaRPr lang="ru-RU" sz="1600" b="0" u="none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-оценку эффективности проведенных химических мероприятий по уничтожению борщевика Сосновского</a:t>
                      </a: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43500" y="4143375"/>
            <a:ext cx="3357563" cy="2452688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9" name="Picture 2" descr="https://avatars.mds.yandex.net/get-zen_doc/1899275/pub_5e53aea2b38ee002b5fc5215_5e53aed7199f2d3291f18a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0648"/>
            <a:ext cx="8291264" cy="6597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7030A0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«Повышение квалификации муниципальных служащих и работников не относящихся к должностям муниципальной службы администрации Фёдоровского городского поселения Тосненского муниципального района Ленинградской области» - 200,00 тыс.руб.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экономического развития в Фёдоровском городском поселении Тосненского муниципального района Ленинградской области» - 5 250,000 тыс. рублей:</a:t>
            </a:r>
          </a:p>
          <a:p>
            <a:pPr marL="342900" indent="-342900"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направлены на:</a:t>
            </a:r>
          </a:p>
          <a:p>
            <a:pPr marL="342900" indent="-34290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гене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ральному плану Фёдоровского г.п.</a:t>
            </a:r>
          </a:p>
          <a:p>
            <a:pPr marL="342900" indent="-3429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- мероприятия по землеустройству и землепользованию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38" y="1357313"/>
            <a:ext cx="6985000" cy="3585597"/>
          </a:xfrm>
          <a:prstGeom prst="rect">
            <a:avLst/>
          </a:prstGeom>
          <a:solidFill>
            <a:srgbClr val="00B0F0">
              <a:alpha val="29000"/>
            </a:srgbClr>
          </a:solidFill>
          <a:ln w="69850">
            <a:solidFill>
              <a:srgbClr val="06D2E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Непрограммные расходы в 2026 году составят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94 089,15336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тыс. руб., из них: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вопросов в области национальной экономики – </a:t>
            </a:r>
            <a:r>
              <a:rPr lang="ru-RU" sz="1600" dirty="0">
                <a:solidFill>
                  <a:srgbClr val="7030A0"/>
                </a:solidFill>
                <a:cs typeface="Arial" pitchFamily="34" charset="0"/>
              </a:rPr>
              <a:t>568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,06336 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области национальной безопасности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3,520 тыс. руб.</a:t>
            </a:r>
            <a:r>
              <a:rPr lang="ru-RU" sz="1600" dirty="0">
                <a:solidFill>
                  <a:srgbClr val="7030A0"/>
                </a:solidFill>
                <a:cs typeface="Arial" pitchFamily="34" charset="0"/>
              </a:rPr>
              <a:t>; 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сфере поддержки издательств и периодических средств массовой информации-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2 636,380 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общегосударственных вопросов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80 177,622 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мобилизационная и вневойсковая подготовка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559,2 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социальной политики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1 036,368 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Предоставление транспортных услуг и организация транспортного обслуживания -9 108,000 тыс. руб.</a:t>
            </a: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971550" y="-12700"/>
            <a:ext cx="7424738" cy="1227138"/>
          </a:xfrm>
        </p:spPr>
        <p:txBody>
          <a:bodyPr/>
          <a:lstStyle/>
          <a:p>
            <a:r>
              <a:rPr lang="ru-RU" sz="3200" b="1">
                <a:solidFill>
                  <a:srgbClr val="0000FF"/>
                </a:solidFill>
                <a:latin typeface="Bookman Old Style" pitchFamily="18" charset="0"/>
              </a:rPr>
              <a:t>Непрограммные расходы</a:t>
            </a:r>
          </a:p>
        </p:txBody>
      </p:sp>
      <p:sp>
        <p:nvSpPr>
          <p:cNvPr id="22532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2" descr="https://tverlife.ru/wp-content/uploads/2020/06/6d0015138fc36e4216c58d3aad0d7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156" y="5013176"/>
            <a:ext cx="43576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76375" y="1700213"/>
            <a:ext cx="61198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Спасибо за </a:t>
            </a:r>
          </a:p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внимание!</a:t>
            </a:r>
          </a:p>
        </p:txBody>
      </p:sp>
    </p:spTree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Фёдоровского городского поселения Тосненского муниципального района Ленинградской области на 2026 год и на плановый период 2027-2028 годов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57465027"/>
              </p:ext>
            </p:extLst>
          </p:nvPr>
        </p:nvGraphicFramePr>
        <p:xfrm>
          <a:off x="0" y="1628800"/>
          <a:ext cx="838842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3688" y="422108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284 877,50610</a:t>
            </a:r>
          </a:p>
          <a:p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655850"/>
            <a:ext cx="18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248 358,284</a:t>
            </a:r>
          </a:p>
          <a:p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1" y="5517232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248 358,284</a:t>
            </a:r>
          </a:p>
          <a:p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530428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256 851,046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24944"/>
            <a:ext cx="195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306 422,36402</a:t>
            </a:r>
          </a:p>
          <a:p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9273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cap="all" dirty="0">
                <a:ln w="9000" cmpd="sng">
                  <a:solidFill>
                    <a:srgbClr val="474B78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256 851,046</a:t>
            </a:r>
          </a:p>
        </p:txBody>
      </p:sp>
      <p:grpSp>
        <p:nvGrpSpPr>
          <p:cNvPr id="2" name="Группа 31"/>
          <p:cNvGrpSpPr/>
          <p:nvPr/>
        </p:nvGrpSpPr>
        <p:grpSpPr>
          <a:xfrm>
            <a:off x="3329696" y="3696997"/>
            <a:ext cx="1608103" cy="896508"/>
            <a:chOff x="4154644" y="4221088"/>
            <a:chExt cx="1747938" cy="896508"/>
          </a:xfrm>
        </p:grpSpPr>
        <p:sp>
          <p:nvSpPr>
            <p:cNvPr id="30" name="TextBox 29"/>
            <p:cNvSpPr txBox="1"/>
            <p:nvPr/>
          </p:nvSpPr>
          <p:spPr>
            <a:xfrm>
              <a:off x="4174390" y="422108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4644" y="471748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0,00</a:t>
              </a:r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1648878" y="1786870"/>
            <a:ext cx="1867906" cy="1067926"/>
            <a:chOff x="4644008" y="3212976"/>
            <a:chExt cx="1986538" cy="1067926"/>
          </a:xfrm>
        </p:grpSpPr>
        <p:sp>
          <p:nvSpPr>
            <p:cNvPr id="34" name="TextBox 33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5" y="3573016"/>
              <a:ext cx="1914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-21 544,85792</a:t>
              </a:r>
            </a:p>
            <a:p>
              <a:pPr algn="ctr"/>
              <a:endPara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8"/>
          <p:cNvGrpSpPr/>
          <p:nvPr/>
        </p:nvGrpSpPr>
        <p:grpSpPr>
          <a:xfrm>
            <a:off x="5216546" y="3717032"/>
            <a:ext cx="1800200" cy="760150"/>
            <a:chOff x="4644008" y="3212976"/>
            <a:chExt cx="1800200" cy="760150"/>
          </a:xfrm>
        </p:grpSpPr>
        <p:sp>
          <p:nvSpPr>
            <p:cNvPr id="40" name="TextBox 39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0,00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392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0" grpId="0"/>
      <p:bldP spid="13" grpId="0"/>
      <p:bldP spid="17" grpId="0"/>
      <p:bldP spid="20" grpId="0"/>
      <p:bldP spid="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87546880"/>
              </p:ext>
            </p:extLst>
          </p:nvPr>
        </p:nvGraphicFramePr>
        <p:xfrm>
          <a:off x="928662" y="1643050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24288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17,3%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670" y="41433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81,2%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171448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1,5%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4929190" y="1785926"/>
            <a:ext cx="2803182" cy="954107"/>
            <a:chOff x="5082326" y="1779086"/>
            <a:chExt cx="2803182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5725268" y="1779086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49 311,15010</a:t>
              </a:r>
            </a:p>
            <a:p>
              <a:endParaRPr lang="ru-RU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082326" y="2279152"/>
              <a:ext cx="642942" cy="21431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725268" y="2279152"/>
              <a:ext cx="121444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5143511"/>
            <a:ext cx="200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231 362,550</a:t>
            </a:r>
          </a:p>
          <a:p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3214678" y="1142984"/>
            <a:ext cx="2304256" cy="954107"/>
            <a:chOff x="2771800" y="908720"/>
            <a:chExt cx="2304256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3131840" y="908720"/>
              <a:ext cx="1944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4 203,806</a:t>
              </a:r>
            </a:p>
            <a:p>
              <a:endParaRPr lang="ru-RU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771800" y="1412776"/>
              <a:ext cx="36004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128990" y="140878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41672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826714"/>
              </p:ext>
            </p:extLst>
          </p:nvPr>
        </p:nvGraphicFramePr>
        <p:xfrm>
          <a:off x="539552" y="1052736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215008"/>
          </a:xfrm>
        </p:spPr>
        <p:txBody>
          <a:bodyPr>
            <a:normAutofit fontScale="90000"/>
          </a:bodyPr>
          <a:lstStyle/>
          <a:p>
            <a:r>
              <a:rPr lang="ru-RU" dirty="0"/>
              <a:t>Налоговые доходы 2026г.</a:t>
            </a:r>
          </a:p>
        </p:txBody>
      </p:sp>
    </p:spTree>
    <p:extLst>
      <p:ext uri="{BB962C8B-B14F-4D97-AF65-F5344CB8AC3E}">
        <p14:creationId xmlns:p14="http://schemas.microsoft.com/office/powerpoint/2010/main" val="11269550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05091"/>
              </p:ext>
            </p:extLst>
          </p:nvPr>
        </p:nvGraphicFramePr>
        <p:xfrm>
          <a:off x="285720" y="1500174"/>
          <a:ext cx="8686800" cy="480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/>
              <a:t>Неналоговые доходы 2026 г.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1538" y="14285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2026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52736"/>
            <a:ext cx="9144000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Субвенции бюджетам бюджетной системы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572,940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рублей: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осуществление первичного воинского учета на территориях, где отсутствуют военные комиссариаты – 569,420 тыс.руб.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выполнение передаваемых полномочий субъектов Российской Федерации (полномочия в сфере административных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правооотношений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3,520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>
              <a:buFontTx/>
              <a:buChar char="-"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(межбюджетные субсидии)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48 741,73010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реализацию программ формирования комфортной городской среды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5 000,000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осуществление дорожной деятельности в отношении автомобильных дорог общего пользования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33 263,53010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 -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10 478,200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500042"/>
            <a:ext cx="72866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</a:t>
            </a:r>
          </a:p>
          <a:p>
            <a:pPr algn="ctr"/>
            <a:endParaRPr lang="ru-RU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10 478,200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/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на поддержку развития общественной инфраструктуры муниципального значения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2 000,000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комплекс мероприятий по борьбе с борщевиком Сосновского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90,700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обеспечение стимулирующих выплат работникам муниципальных учреждений культуры Ленинградской области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7 186,6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мероприятия по созданию мест (площадок) накопления твердых коммунальных отходов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1 200,9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9271024"/>
              </p:ext>
            </p:extLst>
          </p:nvPr>
        </p:nvGraphicFramePr>
        <p:xfrm>
          <a:off x="107504" y="1700808"/>
          <a:ext cx="9179340" cy="515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16632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Фёдоровского городского поселения тосненского муниципального района ленинградской области на 2026 год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18985</TotalTime>
  <Words>1684</Words>
  <Application>Microsoft Office PowerPoint</Application>
  <PresentationFormat>Экран (4:3)</PresentationFormat>
  <Paragraphs>213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 2026г.</vt:lpstr>
      <vt:lpstr>Неналоговые доходы 2026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"Развитие культуры в Фёдоровском городском поселении Тосненского муниципального района Ленинградской области" 48 625,540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Непрограммные расходы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KSP</cp:lastModifiedBy>
  <cp:revision>1896</cp:revision>
  <dcterms:created xsi:type="dcterms:W3CDTF">2015-04-21T11:34:14Z</dcterms:created>
  <dcterms:modified xsi:type="dcterms:W3CDTF">2025-12-17T04:20:25Z</dcterms:modified>
</cp:coreProperties>
</file>